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32"/>
  </p:notesMasterIdLst>
  <p:sldIdLst>
    <p:sldId id="258" r:id="rId2"/>
    <p:sldId id="337" r:id="rId3"/>
    <p:sldId id="427" r:id="rId4"/>
    <p:sldId id="405" r:id="rId5"/>
    <p:sldId id="406" r:id="rId6"/>
    <p:sldId id="407" r:id="rId7"/>
    <p:sldId id="408" r:id="rId8"/>
    <p:sldId id="404" r:id="rId9"/>
    <p:sldId id="411" r:id="rId10"/>
    <p:sldId id="428" r:id="rId11"/>
    <p:sldId id="430" r:id="rId12"/>
    <p:sldId id="429" r:id="rId13"/>
    <p:sldId id="431" r:id="rId14"/>
    <p:sldId id="338" r:id="rId15"/>
    <p:sldId id="414" r:id="rId16"/>
    <p:sldId id="417" r:id="rId17"/>
    <p:sldId id="420" r:id="rId18"/>
    <p:sldId id="418" r:id="rId19"/>
    <p:sldId id="419" r:id="rId20"/>
    <p:sldId id="423" r:id="rId21"/>
    <p:sldId id="424" r:id="rId22"/>
    <p:sldId id="422" r:id="rId23"/>
    <p:sldId id="425" r:id="rId24"/>
    <p:sldId id="426" r:id="rId25"/>
    <p:sldId id="410" r:id="rId26"/>
    <p:sldId id="413" r:id="rId27"/>
    <p:sldId id="435" r:id="rId28"/>
    <p:sldId id="409" r:id="rId29"/>
    <p:sldId id="433" r:id="rId30"/>
    <p:sldId id="434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0066"/>
    <a:srgbClr val="000000"/>
    <a:srgbClr val="0033CC"/>
    <a:srgbClr val="00B050"/>
    <a:srgbClr val="0070C0"/>
    <a:srgbClr val="1D13E5"/>
    <a:srgbClr val="0099FF"/>
    <a:srgbClr val="FFFFFF"/>
    <a:srgbClr val="25D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2597" autoAdjust="0"/>
  </p:normalViewPr>
  <p:slideViewPr>
    <p:cSldViewPr>
      <p:cViewPr>
        <p:scale>
          <a:sx n="100" d="100"/>
          <a:sy n="100" d="100"/>
        </p:scale>
        <p:origin x="1908" y="120"/>
      </p:cViewPr>
      <p:guideLst>
        <p:guide orient="horz" pos="40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3A0AF9B-D891-46A8-A9C8-36F758E29C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465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304F3E5-D371-4661-8754-E37C02DDBF09}" type="slidenum">
              <a:rPr lang="zh-CN" altLang="en-US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首先介绍一下树莓派是啥 与计算机的联系  </a:t>
            </a:r>
            <a:endParaRPr lang="en-US" altLang="zh-CN"/>
          </a:p>
          <a:p>
            <a:pPr eaLnBrk="1" hangingPunct="1"/>
            <a:r>
              <a:rPr lang="zh-CN" altLang="en-US"/>
              <a:t>系统之于树莓派的意义 适合于树莓派的系统 与电脑系统的差别</a:t>
            </a:r>
            <a:endParaRPr lang="en-US" altLang="zh-CN"/>
          </a:p>
          <a:p>
            <a:pPr eaLnBrk="1" hangingPunct="1"/>
            <a:r>
              <a:rPr lang="zh-CN" altLang="en-US"/>
              <a:t>介绍下</a:t>
            </a:r>
            <a:r>
              <a:rPr lang="en-US" altLang="zh-CN"/>
              <a:t>raspian之于开发的意义</a:t>
            </a:r>
          </a:p>
          <a:p>
            <a:pPr eaLnBrk="1" hangingPunct="1"/>
            <a:r>
              <a:rPr lang="zh-CN" altLang="en-US"/>
              <a:t>介绍系统安装方法</a:t>
            </a:r>
            <a:endParaRPr lang="en-US" altLang="zh-CN"/>
          </a:p>
          <a:p>
            <a:pPr eaLnBrk="1" hangingPunct="1"/>
            <a:r>
              <a:rPr lang="en-US" altLang="zh-CN"/>
              <a:t>Vnc介绍 ssh介绍 raspiconfig介绍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61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419DF95-E09D-4EA1-A1D8-5B649449F932}" type="slidenum">
              <a:rPr lang="zh-CN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40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116013" y="6237288"/>
            <a:ext cx="7416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7" name="Text Box 11"/>
          <p:cNvSpPr txBox="1">
            <a:spLocks noChangeArrowheads="1"/>
          </p:cNvSpPr>
          <p:nvPr userDrawn="1"/>
        </p:nvSpPr>
        <p:spPr bwMode="auto">
          <a:xfrm>
            <a:off x="900113" y="6381750"/>
            <a:ext cx="7704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400"/>
              <a:t>复旦大学电子系统导论课程讲义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zh-CN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/>
            </a:lvl1pPr>
          </a:lstStyle>
          <a:p>
            <a:r>
              <a:rPr lang="en-US" altLang="zh-CN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694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3764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71148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5075"/>
            <a:ext cx="4038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15042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30832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775075"/>
            <a:ext cx="8229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430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5573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6085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826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7230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553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3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3" y="896938"/>
            <a:ext cx="1728787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0" y="896938"/>
            <a:ext cx="1728788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8" y="896938"/>
            <a:ext cx="17272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3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3" y="2584450"/>
            <a:ext cx="1728787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0" y="2584450"/>
            <a:ext cx="17287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8" y="2584450"/>
            <a:ext cx="17272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1116013" y="4273550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2843213" y="4273550"/>
            <a:ext cx="1728787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4572000" y="4273550"/>
            <a:ext cx="1728788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ss1.bdstatic.com/70cFvXSh_Q1YnxGkpoWK1HF6hhy/it/u=2623559691,1041546334&amp;fm=27&amp;gp=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r="40439"/>
          <a:stretch>
            <a:fillRect/>
          </a:stretch>
        </p:blipFill>
        <p:spPr bwMode="auto">
          <a:xfrm>
            <a:off x="6300788" y="4273550"/>
            <a:ext cx="1727200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 userDrawn="1"/>
        </p:nvSpPr>
        <p:spPr>
          <a:xfrm>
            <a:off x="755650" y="896938"/>
            <a:ext cx="7704138" cy="51958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09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5976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3147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单击此处编辑母版文本样式</a:t>
            </a:r>
          </a:p>
          <a:p>
            <a:pPr lvl="1"/>
            <a:r>
              <a:rPr lang="en-US" altLang="zh-CN"/>
              <a:t>第二级</a:t>
            </a:r>
          </a:p>
          <a:p>
            <a:pPr lvl="2"/>
            <a:r>
              <a:rPr lang="en-US" altLang="zh-CN"/>
              <a:t>第三级</a:t>
            </a:r>
          </a:p>
          <a:p>
            <a:pPr lvl="3"/>
            <a:r>
              <a:rPr lang="en-US" altLang="zh-CN"/>
              <a:t>第四级</a:t>
            </a:r>
          </a:p>
          <a:p>
            <a:pPr lvl="4"/>
            <a:r>
              <a:rPr lang="en-US" altLang="zh-CN"/>
              <a:t>第五级</a:t>
            </a:r>
          </a:p>
        </p:txBody>
      </p:sp>
      <p:sp>
        <p:nvSpPr>
          <p:cNvPr id="1028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Text Box 10"/>
          <p:cNvSpPr txBox="1">
            <a:spLocks noChangeArrowheads="1"/>
          </p:cNvSpPr>
          <p:nvPr userDrawn="1"/>
        </p:nvSpPr>
        <p:spPr bwMode="auto">
          <a:xfrm>
            <a:off x="900113" y="6381750"/>
            <a:ext cx="7704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1400"/>
              <a:t>复旦大学电子系统导论课程讲义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12" r:id="rId7"/>
    <p:sldLayoutId id="2147484104" r:id="rId8"/>
    <p:sldLayoutId id="2147484105" r:id="rId9"/>
    <p:sldLayoutId id="2147484106" r:id="rId10"/>
    <p:sldLayoutId id="2147484107" r:id="rId11"/>
    <p:sldLayoutId id="2147484108" r:id="rId12"/>
    <p:sldLayoutId id="2147484109" r:id="rId13"/>
    <p:sldLayoutId id="2147484110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1268413"/>
            <a:ext cx="7772400" cy="1736725"/>
          </a:xfrm>
        </p:spPr>
        <p:txBody>
          <a:bodyPr/>
          <a:lstStyle/>
          <a:p>
            <a:pPr eaLnBrk="1" hangingPunct="1"/>
            <a:r>
              <a:rPr lang="zh-CN" altLang="en-US" dirty="0"/>
              <a:t>器材介绍</a:t>
            </a:r>
            <a:endParaRPr lang="en-US" altLang="zh-CN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fld id="{9990E588-48C4-4BA9-A0DA-540D041E5B0C}" type="datetime1">
              <a:rPr lang="zh-CN" altLang="en-US" smtClean="0"/>
              <a:pPr eaLnBrk="1" hangingPunct="1"/>
              <a:t>2023/4/3</a:t>
            </a:fld>
            <a:endParaRPr lang="zh-CN" altLang="zh-CN" dirty="0"/>
          </a:p>
          <a:p>
            <a:pPr eaLnBrk="1" hangingPunct="1"/>
            <a:r>
              <a:rPr lang="zh-CN" altLang="en-US"/>
              <a:t>电子系统导论教学团队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上平台 和 下平台</a:t>
            </a:r>
            <a:endParaRPr lang="en-US" altLang="zh-CN" dirty="0"/>
          </a:p>
          <a:p>
            <a:pPr lvl="1"/>
            <a:r>
              <a:rPr lang="zh-CN" altLang="en-US" dirty="0"/>
              <a:t>小车的架子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大箱子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B08E06-7FF3-46E1-9B97-19512B4823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r="14549"/>
          <a:stretch/>
        </p:blipFill>
        <p:spPr>
          <a:xfrm>
            <a:off x="683568" y="2096783"/>
            <a:ext cx="3744416" cy="37796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EAF329-DDCE-4C9C-B8E2-2BC1164B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3" t="1947" r="9935" b="-247"/>
          <a:stretch/>
        </p:blipFill>
        <p:spPr>
          <a:xfrm>
            <a:off x="4746106" y="2080605"/>
            <a:ext cx="3786702" cy="37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37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电机</a:t>
            </a:r>
            <a:r>
              <a:rPr lang="zh-CN" altLang="en-US" dirty="0">
                <a:solidFill>
                  <a:srgbClr val="FF0000"/>
                </a:solidFill>
              </a:rPr>
              <a:t>（贵重）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请勿拆开塑料壳！可能导致损坏</a:t>
            </a:r>
            <a:endParaRPr lang="en-US" altLang="zh-CN" dirty="0"/>
          </a:p>
          <a:p>
            <a:pPr lvl="1"/>
            <a:r>
              <a:rPr lang="zh-CN" altLang="en-US" dirty="0"/>
              <a:t>请勿损坏电机上的标签！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大箱子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B9BAEA-F790-44A3-8FBC-35705B8D55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61" t="16684" r="7990" b="18918"/>
          <a:stretch/>
        </p:blipFill>
        <p:spPr>
          <a:xfrm rot="10800000">
            <a:off x="1625921" y="2420888"/>
            <a:ext cx="5892157" cy="35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6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车轮 和 万向轮</a:t>
            </a:r>
            <a:endParaRPr lang="en-US" altLang="zh-CN" dirty="0"/>
          </a:p>
          <a:p>
            <a:pPr lvl="1"/>
            <a:r>
              <a:rPr lang="zh-CN" altLang="en-US" dirty="0"/>
              <a:t>轮子配备高抓地力轮胎，请勿损坏胎面</a:t>
            </a:r>
            <a:endParaRPr lang="en-US" altLang="zh-CN" dirty="0"/>
          </a:p>
          <a:p>
            <a:pPr lvl="1"/>
            <a:r>
              <a:rPr lang="zh-CN" altLang="en-US" dirty="0"/>
              <a:t>轮子的安装孔与电机转轴有形状配合，安装时请对准，蛮力安装只会损坏电机轴和轮毂中心孔</a:t>
            </a:r>
            <a:endParaRPr lang="en-US" altLang="zh-CN" dirty="0"/>
          </a:p>
          <a:p>
            <a:pPr lvl="1"/>
            <a:r>
              <a:rPr lang="zh-CN" altLang="en-US" dirty="0"/>
              <a:t>万向轮为塑料夹钢珠，可定期清理以确保丝滑程度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大箱子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A08C98-56D4-426C-9B19-2043162DED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12342" r="7431" b="20656"/>
          <a:stretch/>
        </p:blipFill>
        <p:spPr>
          <a:xfrm>
            <a:off x="352260" y="2996952"/>
            <a:ext cx="4888964" cy="3096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53F797-FDC5-4740-8168-B85BFC7D74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16" t="24801" r="29525" b="19551"/>
          <a:stretch/>
        </p:blipFill>
        <p:spPr>
          <a:xfrm>
            <a:off x="5481572" y="2996952"/>
            <a:ext cx="3209343" cy="30963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CAC407-E4F9-4191-B59E-8DB2C050FC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24" t="22956" r="7077" b="11126"/>
          <a:stretch/>
        </p:blipFill>
        <p:spPr>
          <a:xfrm>
            <a:off x="352260" y="2996952"/>
            <a:ext cx="5129313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4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en-US" altLang="zh-CN" dirty="0"/>
              <a:t>XH2.54-PH2.0</a:t>
            </a:r>
            <a:r>
              <a:rPr lang="zh-CN" altLang="en-US" dirty="0"/>
              <a:t>转接线</a:t>
            </a:r>
            <a:endParaRPr lang="en-US" altLang="zh-CN" dirty="0"/>
          </a:p>
          <a:p>
            <a:pPr lvl="1"/>
            <a:r>
              <a:rPr lang="zh-CN" altLang="en-US" dirty="0"/>
              <a:t>用于连接电机与直流电机驱动板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一字螺丝刀</a:t>
            </a:r>
            <a:endParaRPr lang="en-US" altLang="zh-CN" dirty="0"/>
          </a:p>
          <a:p>
            <a:pPr lvl="1"/>
            <a:r>
              <a:rPr lang="zh-CN" altLang="en-US" dirty="0"/>
              <a:t>一字螺丝刀可拧十字、一字螺丝，较十字螺丝刀更全能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2000" dirty="0"/>
          </a:p>
          <a:p>
            <a:r>
              <a:rPr lang="zh-CN" altLang="en-US" dirty="0"/>
              <a:t>小扳手</a:t>
            </a:r>
            <a:endParaRPr lang="en-US" altLang="zh-CN" dirty="0"/>
          </a:p>
          <a:p>
            <a:pPr lvl="1"/>
            <a:r>
              <a:rPr lang="zh-CN" altLang="en-US" dirty="0"/>
              <a:t>用于固定螺母协助安装螺丝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大箱子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977DD8-26E4-4FA1-98DC-5C4DFE1CA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48" y="1845469"/>
            <a:ext cx="4536504" cy="9443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C9B7C2-9AF5-4EC9-B136-F6898B92E0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7" b="53012"/>
          <a:stretch/>
        </p:blipFill>
        <p:spPr>
          <a:xfrm>
            <a:off x="2105726" y="3567657"/>
            <a:ext cx="4932548" cy="9064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45E48B-8391-40FB-9410-F34DCF21A3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86" b="21325"/>
          <a:stretch/>
        </p:blipFill>
        <p:spPr>
          <a:xfrm>
            <a:off x="2990772" y="5159914"/>
            <a:ext cx="3162456" cy="100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直流降压模块</a:t>
            </a:r>
            <a:r>
              <a:rPr lang="en-US" altLang="zh-CN" dirty="0"/>
              <a:t>+</a:t>
            </a:r>
            <a:r>
              <a:rPr lang="zh-CN" altLang="en-US" dirty="0"/>
              <a:t>舵机线</a:t>
            </a:r>
            <a:endParaRPr lang="en-US" altLang="zh-CN" dirty="0"/>
          </a:p>
          <a:p>
            <a:r>
              <a:rPr lang="zh-CN" altLang="en-US" dirty="0"/>
              <a:t>直流升压模块</a:t>
            </a:r>
            <a:endParaRPr lang="en-US" altLang="zh-CN" dirty="0"/>
          </a:p>
          <a:p>
            <a:r>
              <a:rPr lang="zh-CN" altLang="en-US" dirty="0"/>
              <a:t>直流电机驱动板</a:t>
            </a:r>
            <a:endParaRPr lang="en-US" altLang="zh-CN" dirty="0"/>
          </a:p>
          <a:p>
            <a:r>
              <a:rPr lang="en-US" altLang="zh-CN" dirty="0"/>
              <a:t>EH2.54</a:t>
            </a:r>
            <a:r>
              <a:rPr lang="zh-CN" altLang="en-US" dirty="0"/>
              <a:t>端子线</a:t>
            </a:r>
            <a:endParaRPr lang="en-US" altLang="zh-CN" dirty="0"/>
          </a:p>
          <a:p>
            <a:r>
              <a:rPr lang="zh-CN" altLang="en-US" dirty="0"/>
              <a:t>锂电池报警器</a:t>
            </a:r>
            <a:endParaRPr lang="en-US" altLang="zh-CN" dirty="0"/>
          </a:p>
          <a:p>
            <a:r>
              <a:rPr lang="zh-CN" altLang="en-US" dirty="0"/>
              <a:t>超声波测距模块</a:t>
            </a:r>
            <a:endParaRPr lang="en-US" altLang="zh-CN" dirty="0"/>
          </a:p>
          <a:p>
            <a:r>
              <a:rPr lang="zh-CN" altLang="en-US" dirty="0"/>
              <a:t>面包板</a:t>
            </a:r>
            <a:endParaRPr lang="en-US" altLang="zh-CN" dirty="0"/>
          </a:p>
          <a:p>
            <a:r>
              <a:rPr lang="zh-CN" altLang="en-US" dirty="0"/>
              <a:t>小自封袋</a:t>
            </a:r>
            <a:endParaRPr lang="en-US" altLang="zh-CN" dirty="0"/>
          </a:p>
          <a:p>
            <a:pPr lvl="1"/>
            <a:r>
              <a:rPr lang="zh-CN" altLang="en-US" sz="1800" dirty="0"/>
              <a:t>参考卡</a:t>
            </a:r>
            <a:endParaRPr lang="en-US" altLang="zh-CN" sz="1800" dirty="0"/>
          </a:p>
          <a:p>
            <a:pPr lvl="1"/>
            <a:r>
              <a:rPr lang="en-US" altLang="zh-CN" sz="1800" dirty="0"/>
              <a:t>ADC0832</a:t>
            </a:r>
          </a:p>
          <a:p>
            <a:pPr lvl="1"/>
            <a:r>
              <a:rPr lang="en-US" altLang="zh-CN" sz="1800" dirty="0"/>
              <a:t>TLC5620</a:t>
            </a:r>
          </a:p>
          <a:p>
            <a:pPr lvl="1"/>
            <a:r>
              <a:rPr lang="zh-CN" altLang="en-US" sz="1800" dirty="0"/>
              <a:t>读卡器</a:t>
            </a:r>
            <a:endParaRPr lang="en-US" altLang="zh-CN" sz="1800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E469A4-B565-4674-9522-4FC6C293B4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43700" r="28739" b="4851"/>
          <a:stretch/>
        </p:blipFill>
        <p:spPr>
          <a:xfrm rot="16200000">
            <a:off x="4154834" y="1774952"/>
            <a:ext cx="5016522" cy="34621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口直流降压模块 和 舵机线</a:t>
            </a:r>
            <a:endParaRPr lang="en-US" altLang="zh-CN" dirty="0"/>
          </a:p>
          <a:p>
            <a:pPr lvl="1"/>
            <a:r>
              <a:rPr lang="zh-CN" altLang="en-US" dirty="0"/>
              <a:t>利用舵机线与锂电池供电口连接，经过直流降压模块，得到恒定</a:t>
            </a:r>
            <a:r>
              <a:rPr lang="en-US" altLang="zh-CN" dirty="0"/>
              <a:t>5V</a:t>
            </a:r>
            <a:r>
              <a:rPr lang="zh-CN" altLang="en-US" dirty="0"/>
              <a:t>的电压，再利用</a:t>
            </a:r>
            <a:r>
              <a:rPr lang="en-US" altLang="zh-CN" dirty="0"/>
              <a:t>USB</a:t>
            </a:r>
            <a:r>
              <a:rPr lang="zh-CN" altLang="en-US" dirty="0"/>
              <a:t>线可给树莓派提供移动式供电</a:t>
            </a:r>
            <a:endParaRPr lang="en-US" altLang="zh-CN" dirty="0"/>
          </a:p>
          <a:p>
            <a:pPr lvl="1"/>
            <a:r>
              <a:rPr lang="zh-CN" altLang="en-US" dirty="0"/>
              <a:t>除非需要移动使用树莓派（例如装在小车上跑），正常情况下请用电源插头给树莓派供电，减少电池的使用次数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BAF958-523F-4CDC-85A3-4477AB4A98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13250" r="17713" b="21650"/>
          <a:stretch/>
        </p:blipFill>
        <p:spPr>
          <a:xfrm>
            <a:off x="457200" y="3203014"/>
            <a:ext cx="3705107" cy="28014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FC0414-4F2A-4C60-9965-FDE5B9F7B8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23400" r="16897" b="17801"/>
          <a:stretch/>
        </p:blipFill>
        <p:spPr>
          <a:xfrm>
            <a:off x="4245612" y="3203014"/>
            <a:ext cx="4504111" cy="28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1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直流升压模块 和 </a:t>
            </a:r>
            <a:r>
              <a:rPr lang="en-US" altLang="zh-CN" dirty="0"/>
              <a:t>EH2.54</a:t>
            </a:r>
            <a:r>
              <a:rPr lang="zh-CN" altLang="en-US" dirty="0"/>
              <a:t>端子线</a:t>
            </a:r>
            <a:endParaRPr lang="en-US" altLang="zh-CN" dirty="0"/>
          </a:p>
          <a:p>
            <a:pPr lvl="1"/>
            <a:r>
              <a:rPr lang="zh-CN" altLang="en-US" dirty="0"/>
              <a:t>与前边的同理，用于提供恒定</a:t>
            </a:r>
            <a:r>
              <a:rPr lang="en-US" altLang="zh-CN" dirty="0"/>
              <a:t>9V</a:t>
            </a:r>
            <a:r>
              <a:rPr lang="zh-CN" altLang="en-US" dirty="0"/>
              <a:t>的电压，给小车电机供电</a:t>
            </a:r>
            <a:endParaRPr lang="en-US" altLang="zh-CN" dirty="0"/>
          </a:p>
          <a:p>
            <a:pPr lvl="1"/>
            <a:r>
              <a:rPr lang="zh-CN" altLang="en-US" dirty="0"/>
              <a:t>两者的连接，在后续需要使用前自行进行连接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EC7B38-3D65-4D0A-8EB3-BC28C78A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21651" r="10626" b="19551"/>
          <a:stretch/>
        </p:blipFill>
        <p:spPr>
          <a:xfrm>
            <a:off x="886040" y="3717032"/>
            <a:ext cx="3654405" cy="20882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76EBCA-FB6F-48D6-9FAF-DBB991841D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9051" r="10625" b="8001"/>
          <a:stretch/>
        </p:blipFill>
        <p:spPr>
          <a:xfrm>
            <a:off x="5354503" y="3717032"/>
            <a:ext cx="2431865" cy="208823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41A04C-9998-4CC7-A25A-69E6EEECF792}"/>
              </a:ext>
            </a:extLst>
          </p:cNvPr>
          <p:cNvSpPr/>
          <p:nvPr/>
        </p:nvSpPr>
        <p:spPr>
          <a:xfrm>
            <a:off x="820808" y="2348880"/>
            <a:ext cx="7502384" cy="1200329"/>
          </a:xfrm>
          <a:prstGeom prst="rect">
            <a:avLst/>
          </a:prstGeom>
          <a:ln w="5715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⚠注意⚠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连接时请确认连接关系：</a:t>
            </a:r>
            <a:r>
              <a:rPr lang="zh-CN" altLang="en-US" dirty="0">
                <a:solidFill>
                  <a:srgbClr val="FF0000"/>
                </a:solidFill>
              </a:rPr>
              <a:t>红线</a:t>
            </a:r>
            <a:r>
              <a:rPr lang="zh-CN" altLang="en-US" dirty="0"/>
              <a:t>连接</a:t>
            </a:r>
            <a:r>
              <a:rPr lang="en-US" altLang="zh-CN" dirty="0">
                <a:solidFill>
                  <a:srgbClr val="FF0000"/>
                </a:solidFill>
              </a:rPr>
              <a:t>VIN+</a:t>
            </a:r>
            <a:r>
              <a:rPr lang="zh-CN" altLang="en-US" dirty="0"/>
              <a:t>，黑线连接</a:t>
            </a:r>
            <a:r>
              <a:rPr lang="en-US" altLang="zh-CN" dirty="0"/>
              <a:t>VIN-</a:t>
            </a:r>
            <a:r>
              <a:rPr lang="zh-CN" altLang="en-US" dirty="0"/>
              <a:t>，切勿出错！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请确保连接好再尝试将塑料端子与锂电池相应的输出口连接！否则悬空的正负极，极其容易短接，从而短路着火！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3539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完整版移动式供电线路（用于小车实验，日常少用）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41A04C-9998-4CC7-A25A-69E6EEECF792}"/>
              </a:ext>
            </a:extLst>
          </p:cNvPr>
          <p:cNvSpPr/>
          <p:nvPr/>
        </p:nvSpPr>
        <p:spPr>
          <a:xfrm>
            <a:off x="820808" y="1548752"/>
            <a:ext cx="7502384" cy="1754326"/>
          </a:xfrm>
          <a:prstGeom prst="rect">
            <a:avLst/>
          </a:prstGeom>
          <a:ln w="5715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⚠注意⚠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连接时请确认连接关系：</a:t>
            </a:r>
            <a:r>
              <a:rPr lang="zh-CN" altLang="en-US" b="1" dirty="0">
                <a:solidFill>
                  <a:srgbClr val="FF0000"/>
                </a:solidFill>
              </a:rPr>
              <a:t>红线</a:t>
            </a:r>
            <a:r>
              <a:rPr lang="zh-CN" altLang="en-US" b="1" dirty="0"/>
              <a:t>连接</a:t>
            </a:r>
            <a:r>
              <a:rPr lang="en-US" altLang="zh-CN" b="1" dirty="0">
                <a:solidFill>
                  <a:srgbClr val="FF0000"/>
                </a:solidFill>
              </a:rPr>
              <a:t>VIN+</a:t>
            </a:r>
            <a:r>
              <a:rPr lang="zh-CN" altLang="en-US" b="1" dirty="0"/>
              <a:t>，</a:t>
            </a:r>
            <a:r>
              <a:rPr lang="zh-CN" altLang="en-US" b="1" dirty="0">
                <a:highlight>
                  <a:srgbClr val="E6E6E6"/>
                </a:highlight>
              </a:rPr>
              <a:t>黑线</a:t>
            </a:r>
            <a:r>
              <a:rPr lang="zh-CN" altLang="en-US" b="1" dirty="0"/>
              <a:t>连接</a:t>
            </a:r>
            <a:r>
              <a:rPr lang="en-US" altLang="zh-CN" b="1" dirty="0">
                <a:highlight>
                  <a:srgbClr val="E6E6E6"/>
                </a:highlight>
              </a:rPr>
              <a:t>VIN-</a:t>
            </a:r>
            <a:r>
              <a:rPr lang="zh-CN" altLang="en-US" dirty="0"/>
              <a:t>，切勿出错！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请确保连接好再尝试将塑料端子与锂电池相应的输出口连接！否则</a:t>
            </a:r>
            <a:r>
              <a:rPr lang="zh-CN" altLang="en-US" dirty="0">
                <a:solidFill>
                  <a:srgbClr val="FF0000"/>
                </a:solidFill>
              </a:rPr>
              <a:t>悬空的正负极，极其容易短接</a:t>
            </a:r>
            <a:r>
              <a:rPr lang="zh-CN" altLang="en-US" dirty="0"/>
              <a:t>，从而短路着火！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一旦使用电池供电，一定要接报警器</a:t>
            </a:r>
            <a:r>
              <a:rPr lang="zh-CN" altLang="en-US" dirty="0"/>
              <a:t>，并保证报警时及时充电！否则电池会损坏，树莓派中的数据也会丢失！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AF6DD1-EB38-41E4-809D-F1A8ED23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2"/>
          <a:stretch/>
        </p:blipFill>
        <p:spPr>
          <a:xfrm>
            <a:off x="2483768" y="3413918"/>
            <a:ext cx="4176464" cy="27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74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危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险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操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作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请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勿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进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行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41A04C-9998-4CC7-A25A-69E6EEECF792}"/>
              </a:ext>
            </a:extLst>
          </p:cNvPr>
          <p:cNvSpPr/>
          <p:nvPr/>
        </p:nvSpPr>
        <p:spPr>
          <a:xfrm>
            <a:off x="6444208" y="1590049"/>
            <a:ext cx="2410801" cy="4247317"/>
          </a:xfrm>
          <a:prstGeom prst="rect">
            <a:avLst/>
          </a:prstGeom>
          <a:ln w="5715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⚠注意⚠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请确保连接好再尝试将塑料端子与锂电池相应的输出口连接！否则悬空的正负极，极其容易短接，从而短路着火！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切记谨慎对待电池、升压模块、降压模块等供电输出的正负极，切勿将正负极短接（例如供电状态下螺丝刀误接正负极等）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A21FC30-FCAF-410B-805A-613C20BF4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9" y="1567160"/>
            <a:ext cx="5724128" cy="4293096"/>
          </a:xfrm>
          <a:prstGeom prst="rect">
            <a:avLst/>
          </a:prstGeom>
        </p:spPr>
      </p:pic>
      <p:sp>
        <p:nvSpPr>
          <p:cNvPr id="10" name="十字形 9">
            <a:extLst>
              <a:ext uri="{FF2B5EF4-FFF2-40B4-BE49-F238E27FC236}">
                <a16:creationId xmlns:a16="http://schemas.microsoft.com/office/drawing/2014/main" id="{DB351892-1495-4C3E-A421-DEEE4743ECC5}"/>
              </a:ext>
            </a:extLst>
          </p:cNvPr>
          <p:cNvSpPr/>
          <p:nvPr/>
        </p:nvSpPr>
        <p:spPr>
          <a:xfrm rot="2700000">
            <a:off x="2367165" y="1624391"/>
            <a:ext cx="3609215" cy="3609215"/>
          </a:xfrm>
          <a:prstGeom prst="plus">
            <a:avLst>
              <a:gd name="adj" fmla="val 41582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93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报警器</a:t>
            </a:r>
            <a:endParaRPr lang="en-US" altLang="zh-CN" dirty="0"/>
          </a:p>
          <a:p>
            <a:pPr lvl="1"/>
            <a:r>
              <a:rPr lang="zh-CN" altLang="en-US" dirty="0"/>
              <a:t>用于实时监测锂电池的电压</a:t>
            </a:r>
            <a:endParaRPr lang="en-US" altLang="zh-CN" dirty="0"/>
          </a:p>
          <a:p>
            <a:pPr lvl="1"/>
            <a:r>
              <a:rPr lang="zh-CN" altLang="en-US" dirty="0"/>
              <a:t>可以设置报警电压，一旦锂电池的任意一节电池电压低于报警电压，将报警</a:t>
            </a:r>
            <a:r>
              <a:rPr lang="en-US" altLang="zh-CN" dirty="0" err="1"/>
              <a:t>BeeBeeBee</a:t>
            </a:r>
            <a:r>
              <a:rPr lang="zh-CN" altLang="en-US" dirty="0"/>
              <a:t>，因此又叫</a:t>
            </a:r>
            <a:r>
              <a:rPr lang="en-US" altLang="zh-CN" dirty="0"/>
              <a:t>BB</a:t>
            </a:r>
            <a:r>
              <a:rPr lang="zh-CN" altLang="en-US" dirty="0"/>
              <a:t>响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使用电池一定要接报警器</a:t>
            </a:r>
            <a:r>
              <a:rPr lang="zh-CN" altLang="en-US" dirty="0"/>
              <a:t>，否则无法知道何时电池需要充电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BE9F29-411A-4D0B-8AC6-F8A3A2DB9B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r="22700"/>
          <a:stretch/>
        </p:blipFill>
        <p:spPr>
          <a:xfrm rot="5400000">
            <a:off x="3132436" y="2564308"/>
            <a:ext cx="287912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1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器材总览</a:t>
            </a: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C0A498D7-3485-4C8A-AE7F-C16ECA149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990" y="5187666"/>
            <a:ext cx="42159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大箱子</a:t>
            </a:r>
          </a:p>
          <a:p>
            <a:pPr algn="ctr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小盒子、小车车架、螺丝刀等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8B21084B-5445-4E22-BC5F-F6B1BC1B7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9" y="5194793"/>
            <a:ext cx="404501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小盒子</a:t>
            </a:r>
          </a:p>
          <a:p>
            <a:pPr algn="ctr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升降压模块、超声波模块等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AACE4D37-6B99-4AD6-A859-B93347E7E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22" y="332656"/>
            <a:ext cx="45167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扫盒上二维码获取器材清单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AFD3EB-6FA4-48DD-A8C3-5A754B0908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0"/>
          <a:stretch/>
        </p:blipFill>
        <p:spPr>
          <a:xfrm>
            <a:off x="1433479" y="1118410"/>
            <a:ext cx="6254416" cy="40692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报警器的用法</a:t>
            </a:r>
            <a:endParaRPr lang="en-US" altLang="zh-CN" dirty="0"/>
          </a:p>
          <a:p>
            <a:pPr lvl="1"/>
            <a:r>
              <a:rPr lang="zh-CN" altLang="en-US" dirty="0"/>
              <a:t>针脚朝下，正面朝上，并将锂电池的平衡头金属面朝上，两者左对齐后插入，即可对锂电池进行电压监控</a:t>
            </a:r>
            <a:endParaRPr lang="en-US" altLang="zh-CN" dirty="0"/>
          </a:p>
          <a:p>
            <a:pPr lvl="1"/>
            <a:r>
              <a:rPr lang="zh-CN" altLang="en-US" dirty="0"/>
              <a:t>显示的顺序为：</a:t>
            </a:r>
            <a:r>
              <a:rPr lang="en-US" altLang="zh-CN" dirty="0"/>
              <a:t>ALL XXX </a:t>
            </a:r>
            <a:r>
              <a:rPr lang="zh-CN" altLang="en-US" dirty="0"/>
              <a:t>（总电压）</a:t>
            </a:r>
            <a:r>
              <a:rPr lang="en-US" altLang="zh-CN" dirty="0"/>
              <a:t>-1- XXX</a:t>
            </a:r>
            <a:r>
              <a:rPr lang="zh-CN" altLang="en-US" dirty="0"/>
              <a:t>（第一节锂电池电压）</a:t>
            </a:r>
            <a:r>
              <a:rPr lang="en-US" altLang="zh-CN" dirty="0"/>
              <a:t>-2- XXX</a:t>
            </a:r>
            <a:r>
              <a:rPr lang="zh-CN" altLang="en-US" dirty="0"/>
              <a:t>（第二节锂电池电压）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988961-5B5B-42EB-A333-7F904311FD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4" t="21963" r="20224" b="8994"/>
          <a:stretch/>
        </p:blipFill>
        <p:spPr>
          <a:xfrm>
            <a:off x="4211960" y="3140969"/>
            <a:ext cx="966611" cy="27363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130845-AA30-4FBC-83C4-84336CD585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20139" r="20659" b="10289"/>
          <a:stretch/>
        </p:blipFill>
        <p:spPr>
          <a:xfrm>
            <a:off x="317303" y="3144793"/>
            <a:ext cx="2447205" cy="27363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14E165-EF89-4E4F-A091-3BA9CEBABB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5" t="21652" r="19288" b="9732"/>
          <a:stretch/>
        </p:blipFill>
        <p:spPr>
          <a:xfrm>
            <a:off x="2972154" y="3140969"/>
            <a:ext cx="1046802" cy="27363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B11E0B-17C5-47F1-A4E5-2662196B97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0" t="21652" r="20076" b="9638"/>
          <a:stretch/>
        </p:blipFill>
        <p:spPr>
          <a:xfrm>
            <a:off x="7853153" y="3140968"/>
            <a:ext cx="975923" cy="27401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DD8EBD-F759-4519-A843-3684BDEAF3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0" t="20654" r="18978" b="10754"/>
          <a:stretch/>
        </p:blipFill>
        <p:spPr>
          <a:xfrm>
            <a:off x="6611382" y="3140970"/>
            <a:ext cx="1036091" cy="27401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872F3D-0AC4-423A-878F-7C76AF3C55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3" t="20558" r="19676" b="10924"/>
          <a:stretch/>
        </p:blipFill>
        <p:spPr>
          <a:xfrm>
            <a:off x="5384251" y="3144791"/>
            <a:ext cx="1021451" cy="273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2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报警器的报警电压设置方法</a:t>
            </a:r>
            <a:endParaRPr lang="en-US" altLang="zh-CN" dirty="0"/>
          </a:p>
          <a:p>
            <a:pPr lvl="1"/>
            <a:r>
              <a:rPr lang="zh-CN" altLang="en-US" dirty="0"/>
              <a:t>正常接到锂电池的平衡头之后，按下报警器顶部的按钮，显示的数字为报警电压</a:t>
            </a:r>
            <a:endParaRPr lang="en-US" altLang="zh-CN" dirty="0"/>
          </a:p>
          <a:p>
            <a:pPr lvl="1"/>
            <a:r>
              <a:rPr lang="zh-CN" altLang="en-US" dirty="0"/>
              <a:t>逐次按下，可以调节报警电压，可选选项有：</a:t>
            </a:r>
            <a:endParaRPr lang="en-US" altLang="zh-CN" dirty="0"/>
          </a:p>
          <a:p>
            <a:pPr marL="344487" lvl="1" indent="0">
              <a:buNone/>
            </a:pPr>
            <a:r>
              <a:rPr lang="en-US" altLang="zh-CN" dirty="0"/>
              <a:t>OFF</a:t>
            </a:r>
            <a:r>
              <a:rPr lang="zh-CN" altLang="en-US" dirty="0"/>
              <a:t>、</a:t>
            </a:r>
            <a:r>
              <a:rPr lang="en-US" altLang="zh-CN" dirty="0"/>
              <a:t>2.7</a:t>
            </a:r>
            <a:r>
              <a:rPr lang="zh-CN" altLang="en-US" dirty="0"/>
              <a:t>、</a:t>
            </a:r>
            <a:r>
              <a:rPr lang="en-US" altLang="zh-CN" dirty="0"/>
              <a:t>2.8</a:t>
            </a:r>
            <a:r>
              <a:rPr lang="zh-CN" altLang="en-US" dirty="0"/>
              <a:t>、</a:t>
            </a:r>
            <a:r>
              <a:rPr lang="en-US" altLang="zh-CN" dirty="0"/>
              <a:t>2.9</a:t>
            </a:r>
            <a:r>
              <a:rPr lang="zh-CN" altLang="en-US" dirty="0"/>
              <a:t>、</a:t>
            </a:r>
            <a:r>
              <a:rPr lang="en-US" altLang="zh-CN" dirty="0"/>
              <a:t>3.0</a:t>
            </a:r>
            <a:r>
              <a:rPr lang="zh-CN" altLang="en-US" dirty="0"/>
              <a:t>、</a:t>
            </a:r>
            <a:r>
              <a:rPr lang="en-US" altLang="zh-CN" dirty="0"/>
              <a:t>3.1</a:t>
            </a:r>
            <a:r>
              <a:rPr lang="zh-CN" altLang="en-US" dirty="0"/>
              <a:t>、</a:t>
            </a:r>
            <a:r>
              <a:rPr lang="en-US" altLang="zh-CN" dirty="0"/>
              <a:t>3.2</a:t>
            </a:r>
            <a:r>
              <a:rPr lang="zh-CN" altLang="en-US" dirty="0"/>
              <a:t>、</a:t>
            </a:r>
            <a:r>
              <a:rPr lang="en-US" altLang="zh-CN" dirty="0"/>
              <a:t>3.3</a:t>
            </a:r>
            <a:r>
              <a:rPr lang="zh-CN" altLang="en-US" dirty="0"/>
              <a:t>、</a:t>
            </a:r>
            <a:r>
              <a:rPr lang="en-US" altLang="zh-CN" dirty="0"/>
              <a:t>3.4</a:t>
            </a:r>
            <a:r>
              <a:rPr lang="zh-CN" altLang="en-US" dirty="0"/>
              <a:t>、</a:t>
            </a:r>
            <a:r>
              <a:rPr lang="en-US" altLang="zh-CN" dirty="0"/>
              <a:t>3.5</a:t>
            </a:r>
            <a:r>
              <a:rPr lang="zh-CN" altLang="en-US" dirty="0"/>
              <a:t>、</a:t>
            </a:r>
            <a:r>
              <a:rPr lang="en-US" altLang="zh-CN" dirty="0"/>
              <a:t>3.6</a:t>
            </a:r>
            <a:r>
              <a:rPr lang="zh-CN" altLang="en-US" dirty="0"/>
              <a:t>、</a:t>
            </a:r>
            <a:r>
              <a:rPr lang="en-US" altLang="zh-CN" dirty="0"/>
              <a:t>3.7</a:t>
            </a:r>
            <a:r>
              <a:rPr lang="zh-CN" altLang="en-US" dirty="0"/>
              <a:t>、</a:t>
            </a:r>
            <a:r>
              <a:rPr lang="en-US" altLang="zh-CN" dirty="0"/>
              <a:t>3.8</a:t>
            </a:r>
          </a:p>
          <a:p>
            <a:pPr marL="344487" lvl="1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根据使用情况调节，建议设置为</a:t>
            </a:r>
            <a:r>
              <a:rPr lang="en-US" altLang="zh-CN" dirty="0">
                <a:solidFill>
                  <a:srgbClr val="FF0000"/>
                </a:solidFill>
              </a:rPr>
              <a:t>3.2V</a:t>
            </a:r>
            <a:r>
              <a:rPr lang="zh-CN" altLang="en-US" dirty="0">
                <a:solidFill>
                  <a:srgbClr val="FF0000"/>
                </a:solidFill>
              </a:rPr>
              <a:t>，请最低不要低于</a:t>
            </a:r>
            <a:r>
              <a:rPr lang="en-US" altLang="zh-CN" dirty="0">
                <a:solidFill>
                  <a:srgbClr val="FF0000"/>
                </a:solidFill>
              </a:rPr>
              <a:t>3.1V</a:t>
            </a:r>
            <a:r>
              <a:rPr lang="zh-CN" altLang="en-US" dirty="0">
                <a:solidFill>
                  <a:srgbClr val="FF0000"/>
                </a:solidFill>
              </a:rPr>
              <a:t>！</a:t>
            </a:r>
            <a:endParaRPr lang="en-US" altLang="zh-CN" dirty="0">
              <a:solidFill>
                <a:srgbClr val="FF0000"/>
              </a:solidFill>
            </a:endParaRPr>
          </a:p>
          <a:p>
            <a:pPr marL="344487" lvl="1" indent="0">
              <a:buNone/>
            </a:pP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0DE26D-E5AC-494E-AC15-67B82F53ED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3" t="32150" r="18500" b="26900"/>
          <a:stretch/>
        </p:blipFill>
        <p:spPr>
          <a:xfrm>
            <a:off x="629493" y="3861048"/>
            <a:ext cx="2846351" cy="21602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0F8CCF-17F0-416B-B43A-2F182F00C3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2" t="33201" r="18500" b="33200"/>
          <a:stretch/>
        </p:blipFill>
        <p:spPr>
          <a:xfrm>
            <a:off x="3664173" y="3861048"/>
            <a:ext cx="1309644" cy="18722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2EC311-AE29-4CFF-AD19-2B7A061490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0" t="30050" r="12988" b="37400"/>
          <a:stretch/>
        </p:blipFill>
        <p:spPr>
          <a:xfrm>
            <a:off x="5162146" y="3861048"/>
            <a:ext cx="1630633" cy="18722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9F534EC-EA65-4C60-B364-79DBF2A44D16}"/>
              </a:ext>
            </a:extLst>
          </p:cNvPr>
          <p:cNvSpPr txBox="1"/>
          <p:nvPr/>
        </p:nvSpPr>
        <p:spPr>
          <a:xfrm>
            <a:off x="6883874" y="4353713"/>
            <a:ext cx="1630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……</a:t>
            </a:r>
            <a:endParaRPr lang="zh-CN" altLang="en-US" sz="32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CD2CA85-F55E-4A0F-B8C4-3042212D8661}"/>
              </a:ext>
            </a:extLst>
          </p:cNvPr>
          <p:cNvSpPr/>
          <p:nvPr/>
        </p:nvSpPr>
        <p:spPr>
          <a:xfrm>
            <a:off x="2656061" y="3861048"/>
            <a:ext cx="439771" cy="4397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8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直流电机驱动板</a:t>
            </a:r>
            <a:r>
              <a:rPr lang="zh-CN" altLang="en-US" dirty="0">
                <a:solidFill>
                  <a:srgbClr val="FF0000"/>
                </a:solidFill>
              </a:rPr>
              <a:t>（贵重）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类似起重机的作用，能够接受树莓派的控制，去驱动需要大驱动能力才能驱动的电机马达</a:t>
            </a:r>
            <a:endParaRPr lang="en-US" altLang="zh-CN" dirty="0"/>
          </a:p>
          <a:p>
            <a:pPr lvl="1"/>
            <a:r>
              <a:rPr lang="zh-CN" altLang="en-US" dirty="0"/>
              <a:t>裸露的电路板，使用中请用尼龙螺丝（塑料螺丝）安装固定在车上，不可以直接绑在类似我们的车架这种导体平面上，会导致短路烧毁！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AA4DC9-FC66-4B25-98E8-DAF3F10C1C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9" t="18500" r="14563" b="16400"/>
          <a:stretch/>
        </p:blipFill>
        <p:spPr>
          <a:xfrm>
            <a:off x="2555776" y="3284984"/>
            <a:ext cx="4032448" cy="28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82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超声波测距模块</a:t>
            </a:r>
            <a:r>
              <a:rPr lang="zh-CN" altLang="en-US" dirty="0">
                <a:solidFill>
                  <a:srgbClr val="FF0000"/>
                </a:solidFill>
              </a:rPr>
              <a:t>（贵重）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利用树莓派，编写程序，能够利用其根据回声的原理测量障碍物的距离</a:t>
            </a:r>
            <a:endParaRPr lang="en-US" altLang="zh-CN" dirty="0"/>
          </a:p>
          <a:p>
            <a:pPr lvl="1"/>
            <a:r>
              <a:rPr lang="zh-CN" altLang="en-US" dirty="0"/>
              <a:t>若安装在车上，由于电路裸露，请做好绝缘！该模块较为贵重，请妥善使用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5287D6-CE23-4219-88BE-E35DDA1860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29097" r="22438" b="20600"/>
          <a:stretch/>
        </p:blipFill>
        <p:spPr>
          <a:xfrm>
            <a:off x="2126558" y="2996952"/>
            <a:ext cx="4890884" cy="30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7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面包板</a:t>
            </a:r>
            <a:endParaRPr lang="en-US" altLang="zh-CN" dirty="0"/>
          </a:p>
          <a:p>
            <a:pPr lvl="1"/>
            <a:r>
              <a:rPr lang="zh-CN" altLang="en-US" dirty="0"/>
              <a:t>用于提供电路连接的通用工具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请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勿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撕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下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背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r>
              <a:rPr lang="zh-CN" altLang="en-US" dirty="0">
                <a:solidFill>
                  <a:srgbClr val="FF0000"/>
                </a:solidFill>
              </a:rPr>
              <a:t>胶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81EE7F-1A58-4904-AE72-1260702EFE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71733" y="2420888"/>
            <a:ext cx="480053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1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树莓派</a:t>
            </a:r>
            <a:r>
              <a:rPr lang="en-US" altLang="zh-CN" dirty="0"/>
              <a:t>GPIO</a:t>
            </a:r>
            <a:r>
              <a:rPr lang="zh-CN" altLang="en-US" dirty="0"/>
              <a:t>参考卡</a:t>
            </a:r>
            <a:endParaRPr lang="en-US" altLang="zh-CN" dirty="0"/>
          </a:p>
          <a:p>
            <a:pPr lvl="1"/>
            <a:r>
              <a:rPr lang="zh-CN" altLang="en-US" dirty="0"/>
              <a:t>用于快速查看树莓派的</a:t>
            </a:r>
            <a:r>
              <a:rPr lang="en-US" altLang="zh-CN" dirty="0"/>
              <a:t>40</a:t>
            </a:r>
            <a:r>
              <a:rPr lang="zh-CN" altLang="en-US" dirty="0"/>
              <a:t>根针脚的名称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44487" lvl="1" indent="0">
              <a:buNone/>
            </a:pPr>
            <a:endParaRPr lang="en-US" altLang="zh-CN" dirty="0"/>
          </a:p>
          <a:p>
            <a:r>
              <a:rPr lang="en-US" altLang="zh-CN" dirty="0"/>
              <a:t>TF</a:t>
            </a:r>
            <a:r>
              <a:rPr lang="zh-CN" altLang="en-US" dirty="0"/>
              <a:t>卡 和 读卡器</a:t>
            </a:r>
            <a:endParaRPr lang="en-US" altLang="zh-CN" dirty="0"/>
          </a:p>
          <a:p>
            <a:pPr lvl="1"/>
            <a:r>
              <a:rPr lang="zh-CN" altLang="en-US" dirty="0"/>
              <a:t>若需要对树莓派的系统进行烧写和修改，利用读卡器可以对</a:t>
            </a:r>
            <a:r>
              <a:rPr lang="en-US" altLang="zh-CN" dirty="0"/>
              <a:t>microSD</a:t>
            </a:r>
            <a:r>
              <a:rPr lang="zh-CN" altLang="en-US" dirty="0"/>
              <a:t>卡也就是</a:t>
            </a:r>
            <a:r>
              <a:rPr lang="en-US" altLang="zh-CN" dirty="0"/>
              <a:t>TF</a:t>
            </a:r>
            <a:r>
              <a:rPr lang="zh-CN" altLang="en-US" dirty="0"/>
              <a:t>卡进行操作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  <a:r>
              <a:rPr lang="en-US" altLang="zh-CN" dirty="0"/>
              <a:t>-</a:t>
            </a:r>
            <a:r>
              <a:rPr lang="zh-CN" altLang="en-US" dirty="0"/>
              <a:t>小自封袋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92F7E9-C399-4DC3-9E86-58244EC00E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6" t="11150" r="49083" b="24157"/>
          <a:stretch/>
        </p:blipFill>
        <p:spPr>
          <a:xfrm rot="5400000">
            <a:off x="2391946" y="672884"/>
            <a:ext cx="792089" cy="35680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2615E7-8B90-4916-B121-5083362359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1" t="20421" r="30478" b="14299"/>
          <a:stretch/>
        </p:blipFill>
        <p:spPr>
          <a:xfrm rot="5400000">
            <a:off x="5976156" y="656695"/>
            <a:ext cx="792087" cy="36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4A01A8-DBFD-451F-9FD3-B7829D20D7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56632" r="15350" b="10100"/>
          <a:stretch/>
        </p:blipFill>
        <p:spPr>
          <a:xfrm>
            <a:off x="1537765" y="5000071"/>
            <a:ext cx="2742311" cy="10343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01FBBC-7169-4C14-BA65-44F1684093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22322" r="16925" b="22347"/>
          <a:stretch/>
        </p:blipFill>
        <p:spPr>
          <a:xfrm>
            <a:off x="4863926" y="4314075"/>
            <a:ext cx="2840251" cy="172037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92CF2B6-8AF8-4F87-9A29-4585AB8C1E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14549" r="15350" b="54314"/>
          <a:stretch/>
        </p:blipFill>
        <p:spPr>
          <a:xfrm>
            <a:off x="1537765" y="4314075"/>
            <a:ext cx="2742311" cy="9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77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en-US" altLang="zh-CN" dirty="0"/>
              <a:t>ADC0832</a:t>
            </a:r>
          </a:p>
          <a:p>
            <a:pPr lvl="1"/>
            <a:r>
              <a:rPr lang="zh-CN" altLang="en-US" dirty="0"/>
              <a:t>模拟信号转数字量的芯片 </a:t>
            </a:r>
            <a:r>
              <a:rPr lang="en-US" altLang="zh-CN" dirty="0"/>
              <a:t>8</a:t>
            </a:r>
            <a:r>
              <a:rPr lang="zh-CN" altLang="en-US" dirty="0"/>
              <a:t>脚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TLC5620</a:t>
            </a:r>
          </a:p>
          <a:p>
            <a:pPr lvl="1"/>
            <a:r>
              <a:rPr lang="zh-CN" altLang="en-US" dirty="0"/>
              <a:t>数字量转模拟量的芯片  </a:t>
            </a:r>
            <a:r>
              <a:rPr lang="en-US" altLang="zh-CN" dirty="0"/>
              <a:t>14</a:t>
            </a:r>
            <a:r>
              <a:rPr lang="zh-CN" altLang="en-US" dirty="0"/>
              <a:t>脚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小盒子</a:t>
            </a:r>
            <a:r>
              <a:rPr lang="en-US" altLang="zh-CN" dirty="0"/>
              <a:t>-</a:t>
            </a:r>
            <a:r>
              <a:rPr lang="zh-CN" altLang="en-US" dirty="0"/>
              <a:t>小自封袋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AA335D-8C17-49A3-906F-D2F5582D8D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0" t="32150" r="35825" b="33201"/>
          <a:stretch/>
        </p:blipFill>
        <p:spPr>
          <a:xfrm>
            <a:off x="1144963" y="3140968"/>
            <a:ext cx="2914441" cy="28287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ACA8F5-6CFE-4947-8083-2C22D6D495EF}"/>
              </a:ext>
            </a:extLst>
          </p:cNvPr>
          <p:cNvSpPr/>
          <p:nvPr/>
        </p:nvSpPr>
        <p:spPr>
          <a:xfrm>
            <a:off x="5084598" y="888310"/>
            <a:ext cx="3600400" cy="2308324"/>
          </a:xfrm>
          <a:prstGeom prst="rect">
            <a:avLst/>
          </a:prstGeom>
          <a:ln w="57150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⚠注意⚠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针脚锋利，且易折断，请小心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芯片的名字可以在芯片上读取得到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芯片是具有方向的！缺口朝左正面向上，从左下角开始逆时针依次为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3…</a:t>
            </a:r>
            <a:r>
              <a:rPr lang="zh-CN" altLang="en-US" dirty="0"/>
              <a:t>号管脚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1E4AE9-6343-494B-88FA-CBF8F344CE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5" t="35300" r="28738" b="32910"/>
          <a:stretch/>
        </p:blipFill>
        <p:spPr>
          <a:xfrm>
            <a:off x="4067944" y="3328486"/>
            <a:ext cx="4623517" cy="26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螺丝 </a:t>
            </a:r>
            <a:r>
              <a:rPr lang="en-US" altLang="zh-CN" dirty="0"/>
              <a:t>M3-8mm M3-25mm </a:t>
            </a:r>
            <a:r>
              <a:rPr lang="zh-CN" altLang="en-US" dirty="0"/>
              <a:t>和 螺母</a:t>
            </a:r>
            <a:r>
              <a:rPr lang="en-US" altLang="zh-CN" dirty="0"/>
              <a:t>M3</a:t>
            </a:r>
          </a:p>
          <a:p>
            <a:pPr lvl="1"/>
            <a:r>
              <a:rPr lang="en-US" altLang="zh-CN" dirty="0"/>
              <a:t>M3-25mm*4 </a:t>
            </a:r>
            <a:r>
              <a:rPr lang="zh-CN" altLang="en-US" dirty="0"/>
              <a:t>用于安装电机于下平台上</a:t>
            </a:r>
            <a:endParaRPr lang="en-US" altLang="zh-CN" dirty="0"/>
          </a:p>
          <a:p>
            <a:pPr lvl="1"/>
            <a:r>
              <a:rPr lang="en-US" altLang="zh-CN" dirty="0"/>
              <a:t>M3-8mm*4 </a:t>
            </a:r>
            <a:r>
              <a:rPr lang="zh-CN" altLang="en-US" dirty="0"/>
              <a:t>用固定连结上下平台，用于安装万向轮</a:t>
            </a:r>
            <a:endParaRPr lang="en-US" altLang="zh-CN" dirty="0"/>
          </a:p>
          <a:p>
            <a:pPr lvl="1"/>
            <a:r>
              <a:rPr lang="zh-CN" altLang="en-US" dirty="0"/>
              <a:t>螺母</a:t>
            </a:r>
            <a:r>
              <a:rPr lang="en-US" altLang="zh-CN" dirty="0"/>
              <a:t>M3*8 </a:t>
            </a:r>
            <a:r>
              <a:rPr lang="zh-CN" altLang="en-US" dirty="0"/>
              <a:t>配合以上螺母进行紧固结合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（注：一字螺丝刀可用于十字和一字螺丝的紧固作业）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其他器材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DF1928-2489-4423-93B5-4F2C43187C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b="20601"/>
          <a:stretch/>
        </p:blipFill>
        <p:spPr>
          <a:xfrm rot="10800000">
            <a:off x="1206331" y="3212976"/>
            <a:ext cx="6731337" cy="275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杜邦线</a:t>
            </a:r>
            <a:endParaRPr lang="en-US" altLang="zh-CN" dirty="0"/>
          </a:p>
          <a:p>
            <a:pPr lvl="1"/>
            <a:r>
              <a:rPr lang="zh-CN" altLang="en-US" dirty="0"/>
              <a:t>用于模块和电路的连接</a:t>
            </a:r>
            <a:endParaRPr lang="en-US" altLang="zh-CN" dirty="0"/>
          </a:p>
          <a:p>
            <a:pPr lvl="1"/>
            <a:r>
              <a:rPr lang="zh-CN" altLang="en-US" dirty="0"/>
              <a:t>包含：公对公、公对母、母对母三种各若干</a:t>
            </a:r>
            <a:endParaRPr lang="en-US" altLang="zh-CN" dirty="0"/>
          </a:p>
          <a:p>
            <a:pPr lvl="1"/>
            <a:r>
              <a:rPr lang="zh-CN" altLang="en-US" dirty="0"/>
              <a:t>实验过程中需要额外的杜邦线自行取用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其他器材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548B60-1F6F-4FA6-823B-87825AB62B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b="18500"/>
          <a:stretch/>
        </p:blipFill>
        <p:spPr>
          <a:xfrm rot="10800000">
            <a:off x="1259632" y="2780928"/>
            <a:ext cx="6624736" cy="32344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092AD4B-D758-4B48-9CFF-1804595822B8}"/>
              </a:ext>
            </a:extLst>
          </p:cNvPr>
          <p:cNvSpPr txBox="1"/>
          <p:nvPr/>
        </p:nvSpPr>
        <p:spPr>
          <a:xfrm>
            <a:off x="2915816" y="2938899"/>
            <a:ext cx="50405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公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B0D12A-2878-44F8-978D-AF29E99EC459}"/>
              </a:ext>
            </a:extLst>
          </p:cNvPr>
          <p:cNvSpPr txBox="1"/>
          <p:nvPr/>
        </p:nvSpPr>
        <p:spPr>
          <a:xfrm>
            <a:off x="2948980" y="5356030"/>
            <a:ext cx="50405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公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93494E-0B78-44E1-9E68-87638426C87D}"/>
              </a:ext>
            </a:extLst>
          </p:cNvPr>
          <p:cNvSpPr txBox="1"/>
          <p:nvPr/>
        </p:nvSpPr>
        <p:spPr>
          <a:xfrm>
            <a:off x="5004048" y="2938899"/>
            <a:ext cx="50405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公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415855-8CD5-497D-8A04-72C4CE154332}"/>
              </a:ext>
            </a:extLst>
          </p:cNvPr>
          <p:cNvSpPr txBox="1"/>
          <p:nvPr/>
        </p:nvSpPr>
        <p:spPr>
          <a:xfrm>
            <a:off x="5004048" y="5356030"/>
            <a:ext cx="50405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7C77CD-2439-48AB-8C77-7C56CECE2241}"/>
              </a:ext>
            </a:extLst>
          </p:cNvPr>
          <p:cNvSpPr txBox="1"/>
          <p:nvPr/>
        </p:nvSpPr>
        <p:spPr>
          <a:xfrm>
            <a:off x="7236296" y="5356030"/>
            <a:ext cx="50405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EECA9F-83E6-4681-B263-85C38744D08E}"/>
              </a:ext>
            </a:extLst>
          </p:cNvPr>
          <p:cNvSpPr txBox="1"/>
          <p:nvPr/>
        </p:nvSpPr>
        <p:spPr>
          <a:xfrm>
            <a:off x="7236296" y="2938899"/>
            <a:ext cx="50405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母</a:t>
            </a:r>
          </a:p>
        </p:txBody>
      </p:sp>
    </p:spTree>
    <p:extLst>
      <p:ext uri="{BB962C8B-B14F-4D97-AF65-F5344CB8AC3E}">
        <p14:creationId xmlns:p14="http://schemas.microsoft.com/office/powerpoint/2010/main" val="681170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4618855" cy="4862512"/>
          </a:xfrm>
        </p:spPr>
        <p:txBody>
          <a:bodyPr/>
          <a:lstStyle/>
          <a:p>
            <a:r>
              <a:rPr lang="zh-CN" altLang="en-US" dirty="0"/>
              <a:t>扎带</a:t>
            </a:r>
            <a:endParaRPr lang="en-US" altLang="zh-CN" dirty="0"/>
          </a:p>
          <a:p>
            <a:pPr lvl="1"/>
            <a:r>
              <a:rPr lang="zh-CN" altLang="en-US" dirty="0"/>
              <a:t>用于捆绑固定树莓派、降压模块、升压模块等</a:t>
            </a:r>
            <a:endParaRPr lang="en-US" altLang="zh-CN" dirty="0"/>
          </a:p>
          <a:p>
            <a:r>
              <a:rPr lang="zh-CN" altLang="en-US" dirty="0"/>
              <a:t>导线（用于连接升压模块与电机驱动板）</a:t>
            </a:r>
            <a:endParaRPr lang="en-US" altLang="zh-CN" dirty="0"/>
          </a:p>
          <a:p>
            <a:pPr lvl="1"/>
            <a:r>
              <a:rPr lang="zh-CN" altLang="en-US" dirty="0"/>
              <a:t>建议黑色用于负极的连接，红线用于正极的连接</a:t>
            </a:r>
            <a:endParaRPr lang="en-US" altLang="zh-CN" dirty="0"/>
          </a:p>
          <a:p>
            <a:pPr lvl="1"/>
            <a:r>
              <a:rPr lang="zh-CN" altLang="en-US" dirty="0"/>
              <a:t>导线剥皮可以寻求助教帮助，使用专用的剥线钳将导线剥出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其他器材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241068-DC0F-47AE-A1FA-651AE7E8A1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0" t="16412" r="24670"/>
          <a:stretch/>
        </p:blipFill>
        <p:spPr>
          <a:xfrm rot="5400000">
            <a:off x="5469197" y="604602"/>
            <a:ext cx="2711858" cy="34981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797785-5DC2-4340-B6FC-B5CA787352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0" r="4851" b="20601"/>
          <a:stretch/>
        </p:blipFill>
        <p:spPr>
          <a:xfrm>
            <a:off x="2951819" y="4581128"/>
            <a:ext cx="4248472" cy="154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76313"/>
            <a:ext cx="8229600" cy="4862512"/>
          </a:xfrm>
        </p:spPr>
        <p:txBody>
          <a:bodyPr/>
          <a:lstStyle/>
          <a:p>
            <a:r>
              <a:rPr lang="zh-CN" altLang="en-US" dirty="0"/>
              <a:t>锂电池</a:t>
            </a:r>
            <a:r>
              <a:rPr lang="en-US" altLang="zh-CN" dirty="0"/>
              <a:t>*1</a:t>
            </a:r>
          </a:p>
          <a:p>
            <a:r>
              <a:rPr lang="zh-CN" altLang="en-US" dirty="0"/>
              <a:t>锂电池充电器</a:t>
            </a:r>
            <a:r>
              <a:rPr lang="en-US" altLang="zh-CN" dirty="0"/>
              <a:t>*1</a:t>
            </a:r>
          </a:p>
          <a:p>
            <a:r>
              <a:rPr lang="zh-CN" altLang="en-US" dirty="0"/>
              <a:t>树莓派</a:t>
            </a:r>
            <a:r>
              <a:rPr lang="en-US" altLang="zh-CN" dirty="0"/>
              <a:t>*1</a:t>
            </a:r>
          </a:p>
          <a:p>
            <a:r>
              <a:rPr lang="zh-CN" altLang="en-US" dirty="0"/>
              <a:t>电机</a:t>
            </a:r>
            <a:r>
              <a:rPr lang="en-US" altLang="zh-CN" dirty="0"/>
              <a:t>*2</a:t>
            </a:r>
          </a:p>
          <a:p>
            <a:r>
              <a:rPr lang="en-US" altLang="zh-CN" dirty="0"/>
              <a:t>6</a:t>
            </a:r>
            <a:r>
              <a:rPr lang="zh-CN" altLang="en-US" dirty="0"/>
              <a:t>脚</a:t>
            </a:r>
            <a:r>
              <a:rPr lang="en-US" altLang="zh-CN" dirty="0"/>
              <a:t>XH2.54-PH2.0</a:t>
            </a:r>
            <a:r>
              <a:rPr lang="zh-CN" altLang="en-US" dirty="0"/>
              <a:t>连接线</a:t>
            </a:r>
            <a:r>
              <a:rPr lang="en-US" altLang="zh-CN" dirty="0"/>
              <a:t>*2</a:t>
            </a:r>
          </a:p>
          <a:p>
            <a:r>
              <a:rPr lang="zh-CN" altLang="en-US" dirty="0"/>
              <a:t>一字螺丝刀</a:t>
            </a:r>
            <a:r>
              <a:rPr lang="en-US" altLang="zh-CN" dirty="0"/>
              <a:t>*1</a:t>
            </a:r>
          </a:p>
          <a:p>
            <a:r>
              <a:rPr lang="zh-CN" altLang="en-US" dirty="0"/>
              <a:t>多功能小扳手</a:t>
            </a:r>
            <a:r>
              <a:rPr lang="en-US" altLang="zh-CN" dirty="0"/>
              <a:t>*1</a:t>
            </a:r>
          </a:p>
          <a:p>
            <a:r>
              <a:rPr lang="zh-CN" altLang="en-US" dirty="0"/>
              <a:t>轮子</a:t>
            </a:r>
            <a:r>
              <a:rPr lang="en-US" altLang="zh-CN" dirty="0"/>
              <a:t>*2 + </a:t>
            </a:r>
            <a:r>
              <a:rPr lang="zh-CN" altLang="en-US" dirty="0"/>
              <a:t>万向轮</a:t>
            </a:r>
            <a:r>
              <a:rPr lang="en-US" altLang="zh-CN" dirty="0"/>
              <a:t>*1</a:t>
            </a:r>
          </a:p>
          <a:p>
            <a:r>
              <a:rPr lang="zh-CN" altLang="en-US" dirty="0"/>
              <a:t>上平台，下平台</a:t>
            </a:r>
            <a:r>
              <a:rPr lang="en-US" altLang="zh-CN" dirty="0"/>
              <a:t>*1</a:t>
            </a:r>
          </a:p>
          <a:p>
            <a:r>
              <a:rPr lang="en-US" altLang="zh-CN" dirty="0"/>
              <a:t>USB A </a:t>
            </a:r>
            <a:r>
              <a:rPr lang="zh-CN" altLang="en-US" dirty="0"/>
              <a:t>转 </a:t>
            </a:r>
            <a:r>
              <a:rPr lang="en-US" altLang="zh-CN" dirty="0"/>
              <a:t>USB C</a:t>
            </a:r>
            <a:r>
              <a:rPr lang="zh-CN" altLang="en-US" dirty="0"/>
              <a:t>电源线</a:t>
            </a:r>
            <a:r>
              <a:rPr lang="en-US" altLang="zh-CN" dirty="0"/>
              <a:t>*1</a:t>
            </a:r>
          </a:p>
          <a:p>
            <a:r>
              <a:rPr lang="en-US" altLang="zh-CN" dirty="0"/>
              <a:t>USB</a:t>
            </a:r>
            <a:r>
              <a:rPr lang="zh-CN" altLang="en-US" dirty="0"/>
              <a:t>电源适配器</a:t>
            </a:r>
            <a:r>
              <a:rPr lang="en-US" altLang="zh-CN" dirty="0"/>
              <a:t>*1</a:t>
            </a:r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大箱子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A2F375-F6E2-4570-B64A-DC5980EA88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" t="8000" r="4237" b="4851"/>
          <a:stretch/>
        </p:blipFill>
        <p:spPr>
          <a:xfrm rot="5400000">
            <a:off x="4305870" y="1688571"/>
            <a:ext cx="5046951" cy="36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83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尼龙螺丝 螺柱 螺母</a:t>
            </a:r>
            <a:endParaRPr lang="en-US" altLang="zh-CN" dirty="0"/>
          </a:p>
          <a:p>
            <a:pPr lvl="1"/>
            <a:r>
              <a:rPr lang="zh-CN" altLang="en-US" dirty="0"/>
              <a:t>黑色直径</a:t>
            </a:r>
            <a:r>
              <a:rPr lang="en-US" altLang="zh-CN" dirty="0"/>
              <a:t>2.5mm</a:t>
            </a:r>
            <a:r>
              <a:rPr lang="zh-CN" altLang="en-US" dirty="0"/>
              <a:t>的</a:t>
            </a:r>
            <a:r>
              <a:rPr lang="en-US" altLang="zh-CN" dirty="0"/>
              <a:t>M2.5</a:t>
            </a:r>
            <a:r>
              <a:rPr lang="zh-CN" altLang="en-US" dirty="0"/>
              <a:t>系列，白色直径为</a:t>
            </a:r>
            <a:r>
              <a:rPr lang="en-US" altLang="zh-CN" dirty="0"/>
              <a:t>3mm</a:t>
            </a:r>
            <a:r>
              <a:rPr lang="zh-CN" altLang="en-US" dirty="0"/>
              <a:t>的</a:t>
            </a:r>
            <a:r>
              <a:rPr lang="en-US" altLang="zh-CN" dirty="0"/>
              <a:t>M3</a:t>
            </a:r>
            <a:r>
              <a:rPr lang="zh-CN" altLang="en-US" dirty="0"/>
              <a:t>系列</a:t>
            </a:r>
            <a:endParaRPr lang="en-US" altLang="zh-CN" dirty="0"/>
          </a:p>
          <a:p>
            <a:pPr lvl="1"/>
            <a:r>
              <a:rPr lang="zh-CN" altLang="en-US" dirty="0"/>
              <a:t>螺柱</a:t>
            </a:r>
            <a:r>
              <a:rPr lang="en-US" altLang="zh-CN" dirty="0"/>
              <a:t>-</a:t>
            </a:r>
            <a:r>
              <a:rPr lang="zh-CN" altLang="en-US" dirty="0"/>
              <a:t>垫高器材，螺母</a:t>
            </a:r>
            <a:r>
              <a:rPr lang="en-US" altLang="zh-CN" dirty="0"/>
              <a:t>-</a:t>
            </a:r>
            <a:r>
              <a:rPr lang="zh-CN" altLang="en-US" dirty="0"/>
              <a:t>固定螺丝螺柱，螺丝</a:t>
            </a:r>
            <a:r>
              <a:rPr lang="en-US" altLang="zh-CN" dirty="0"/>
              <a:t>-</a:t>
            </a:r>
            <a:r>
              <a:rPr lang="zh-CN" altLang="en-US" dirty="0"/>
              <a:t>固定器材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其他器材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1B9DFD-2D9B-4086-BB60-5A1ED39D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5" t="35300" r="7689" b="18500"/>
          <a:stretch/>
        </p:blipFill>
        <p:spPr>
          <a:xfrm>
            <a:off x="666807" y="4132173"/>
            <a:ext cx="4155949" cy="19250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13A560-8C8A-48F4-A5A9-19121AC66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t="6849" r="10625" b="24401"/>
          <a:stretch/>
        </p:blipFill>
        <p:spPr>
          <a:xfrm>
            <a:off x="5288133" y="4132173"/>
            <a:ext cx="3189059" cy="19250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5EFA62-9CE1-4DC4-A9F5-9976B3241B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t="6307" r="29818" b="54864"/>
          <a:stretch/>
        </p:blipFill>
        <p:spPr>
          <a:xfrm>
            <a:off x="666807" y="2273259"/>
            <a:ext cx="3218355" cy="17470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850538-7956-4074-8DBD-D667710AC1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9" t="4052" r="4845" b="48942"/>
          <a:stretch/>
        </p:blipFill>
        <p:spPr>
          <a:xfrm>
            <a:off x="4093230" y="2273259"/>
            <a:ext cx="4383962" cy="17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5122912" cy="4862512"/>
          </a:xfrm>
        </p:spPr>
        <p:txBody>
          <a:bodyPr/>
          <a:lstStyle/>
          <a:p>
            <a:r>
              <a:rPr lang="zh-CN" altLang="en-US" dirty="0"/>
              <a:t>锂电池</a:t>
            </a:r>
            <a:r>
              <a:rPr lang="zh-CN" altLang="en-US" b="1" dirty="0">
                <a:solidFill>
                  <a:srgbClr val="FF0000"/>
                </a:solidFill>
              </a:rPr>
              <a:t>（危）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用于代替插座或者电源设备，给树莓派、电机等小车上的设备提供可移动的供电方式</a:t>
            </a:r>
            <a:endParaRPr lang="en-US" altLang="zh-CN" dirty="0"/>
          </a:p>
          <a:p>
            <a:pPr lvl="1"/>
            <a:r>
              <a:rPr lang="zh-CN" altLang="en-US" dirty="0"/>
              <a:t>锂电池的输出电压随电量下降而下降，</a:t>
            </a:r>
            <a:r>
              <a:rPr lang="zh-CN" altLang="en-US" dirty="0">
                <a:solidFill>
                  <a:srgbClr val="FF0000"/>
                </a:solidFill>
              </a:rPr>
              <a:t>并非恒压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一般单节锂电池的正常</a:t>
            </a:r>
            <a:r>
              <a:rPr lang="zh-CN" altLang="en-US" dirty="0">
                <a:solidFill>
                  <a:srgbClr val="FF0000"/>
                </a:solidFill>
              </a:rPr>
              <a:t>工作电压范围为</a:t>
            </a:r>
            <a:r>
              <a:rPr lang="en-US" altLang="zh-CN" dirty="0">
                <a:solidFill>
                  <a:srgbClr val="FF0000"/>
                </a:solidFill>
              </a:rPr>
              <a:t>3.2V~4.2V</a:t>
            </a:r>
            <a:r>
              <a:rPr lang="zh-CN" altLang="en-US" dirty="0"/>
              <a:t>，建议电压低于</a:t>
            </a:r>
            <a:r>
              <a:rPr lang="en-US" altLang="zh-CN" dirty="0"/>
              <a:t>3.2V</a:t>
            </a:r>
            <a:r>
              <a:rPr lang="zh-CN" altLang="en-US" dirty="0"/>
              <a:t>即对其充电</a:t>
            </a:r>
            <a:endParaRPr lang="en-US" altLang="zh-CN" dirty="0"/>
          </a:p>
          <a:p>
            <a:pPr lvl="1"/>
            <a:r>
              <a:rPr lang="zh-CN" altLang="en-US" dirty="0"/>
              <a:t>若电压过低仍继续使用，电压将持续下降直至接近</a:t>
            </a:r>
            <a:r>
              <a:rPr lang="en-US" altLang="zh-CN" dirty="0"/>
              <a:t>0V</a:t>
            </a:r>
            <a:r>
              <a:rPr lang="zh-CN" altLang="en-US" dirty="0"/>
              <a:t>，内部电化学反应将变为不可逆而无法充电，称为“过放”即过度放电，</a:t>
            </a:r>
            <a:r>
              <a:rPr lang="zh-CN" altLang="en-US" dirty="0">
                <a:solidFill>
                  <a:srgbClr val="FF0000"/>
                </a:solidFill>
              </a:rPr>
              <a:t>请正确使用电池及时充电杜绝过放！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大箱子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824DC3-C921-4424-BCF3-D02375369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4338" y="2146582"/>
            <a:ext cx="4142251" cy="31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147248" cy="4862512"/>
          </a:xfrm>
        </p:spPr>
        <p:txBody>
          <a:bodyPr/>
          <a:lstStyle/>
          <a:p>
            <a:r>
              <a:rPr lang="zh-CN" altLang="en-US" dirty="0"/>
              <a:t>锂电池</a:t>
            </a:r>
            <a:r>
              <a:rPr lang="zh-CN" altLang="en-US" b="1" dirty="0">
                <a:solidFill>
                  <a:srgbClr val="FF0000"/>
                </a:solidFill>
              </a:rPr>
              <a:t>（危）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4487" lvl="1" indent="0">
              <a:buNone/>
            </a:pPr>
            <a:r>
              <a:rPr lang="zh-CN" altLang="en-US" dirty="0"/>
              <a:t>我们的由两节锂电池串联构成，正常工作总电压为</a:t>
            </a:r>
            <a:r>
              <a:rPr lang="en-US" altLang="zh-CN" dirty="0"/>
              <a:t>6.4V~8.4V</a:t>
            </a:r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大箱子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BD0852-12E5-48FF-A2EF-A1BDBB8F21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2" t="38799" r="6952" b="34471"/>
          <a:stretch/>
        </p:blipFill>
        <p:spPr>
          <a:xfrm>
            <a:off x="2411760" y="4483048"/>
            <a:ext cx="2879472" cy="15382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D5F2C0-E586-4893-9262-588B2D3186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t="30195" r="41518" b="6025"/>
          <a:stretch/>
        </p:blipFill>
        <p:spPr>
          <a:xfrm rot="5400000">
            <a:off x="5201676" y="2456299"/>
            <a:ext cx="3799408" cy="3330568"/>
          </a:xfrm>
          <a:prstGeom prst="rect">
            <a:avLst/>
          </a:pr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FBEE36D-67BB-46FA-A983-B2D3631EDF7E}"/>
              </a:ext>
            </a:extLst>
          </p:cNvPr>
          <p:cNvSpPr/>
          <p:nvPr/>
        </p:nvSpPr>
        <p:spPr>
          <a:xfrm>
            <a:off x="5436096" y="2221879"/>
            <a:ext cx="3330568" cy="3799408"/>
          </a:xfrm>
          <a:custGeom>
            <a:avLst/>
            <a:gdLst>
              <a:gd name="connsiteX0" fmla="*/ 298370 w 3330568"/>
              <a:gd name="connsiteY0" fmla="*/ 860224 h 3799408"/>
              <a:gd name="connsiteX1" fmla="*/ 46342 w 3330568"/>
              <a:gd name="connsiteY1" fmla="*/ 1112252 h 3799408"/>
              <a:gd name="connsiteX2" fmla="*/ 298370 w 3330568"/>
              <a:gd name="connsiteY2" fmla="*/ 1364280 h 3799408"/>
              <a:gd name="connsiteX3" fmla="*/ 550398 w 3330568"/>
              <a:gd name="connsiteY3" fmla="*/ 1112252 h 3799408"/>
              <a:gd name="connsiteX4" fmla="*/ 298370 w 3330568"/>
              <a:gd name="connsiteY4" fmla="*/ 860224 h 3799408"/>
              <a:gd name="connsiteX5" fmla="*/ 0 w 3330568"/>
              <a:gd name="connsiteY5" fmla="*/ 0 h 3799408"/>
              <a:gd name="connsiteX6" fmla="*/ 3330568 w 3330568"/>
              <a:gd name="connsiteY6" fmla="*/ 0 h 3799408"/>
              <a:gd name="connsiteX7" fmla="*/ 3330568 w 3330568"/>
              <a:gd name="connsiteY7" fmla="*/ 475254 h 3799408"/>
              <a:gd name="connsiteX8" fmla="*/ 2952526 w 3330568"/>
              <a:gd name="connsiteY8" fmla="*/ 97212 h 3799408"/>
              <a:gd name="connsiteX9" fmla="*/ 2574484 w 3330568"/>
              <a:gd name="connsiteY9" fmla="*/ 475254 h 3799408"/>
              <a:gd name="connsiteX10" fmla="*/ 2952526 w 3330568"/>
              <a:gd name="connsiteY10" fmla="*/ 853296 h 3799408"/>
              <a:gd name="connsiteX11" fmla="*/ 3330568 w 3330568"/>
              <a:gd name="connsiteY11" fmla="*/ 475254 h 3799408"/>
              <a:gd name="connsiteX12" fmla="*/ 3330568 w 3330568"/>
              <a:gd name="connsiteY12" fmla="*/ 3799408 h 3799408"/>
              <a:gd name="connsiteX13" fmla="*/ 0 w 3330568"/>
              <a:gd name="connsiteY13" fmla="*/ 3799408 h 3799408"/>
              <a:gd name="connsiteX14" fmla="*/ 0 w 3330568"/>
              <a:gd name="connsiteY14" fmla="*/ 1928575 h 3799408"/>
              <a:gd name="connsiteX15" fmla="*/ 96013 w 3330568"/>
              <a:gd name="connsiteY15" fmla="*/ 2024588 h 3799408"/>
              <a:gd name="connsiteX16" fmla="*/ 480051 w 3330568"/>
              <a:gd name="connsiteY16" fmla="*/ 2024588 h 3799408"/>
              <a:gd name="connsiteX17" fmla="*/ 576064 w 3330568"/>
              <a:gd name="connsiteY17" fmla="*/ 1928575 h 3799408"/>
              <a:gd name="connsiteX18" fmla="*/ 576064 w 3330568"/>
              <a:gd name="connsiteY18" fmla="*/ 1544537 h 3799408"/>
              <a:gd name="connsiteX19" fmla="*/ 480051 w 3330568"/>
              <a:gd name="connsiteY19" fmla="*/ 1448524 h 3799408"/>
              <a:gd name="connsiteX20" fmla="*/ 96013 w 3330568"/>
              <a:gd name="connsiteY20" fmla="*/ 1448524 h 3799408"/>
              <a:gd name="connsiteX21" fmla="*/ 0 w 3330568"/>
              <a:gd name="connsiteY21" fmla="*/ 1544537 h 379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330568" h="3799408">
                <a:moveTo>
                  <a:pt x="298370" y="860224"/>
                </a:moveTo>
                <a:cubicBezTo>
                  <a:pt x="159179" y="860224"/>
                  <a:pt x="46342" y="973061"/>
                  <a:pt x="46342" y="1112252"/>
                </a:cubicBezTo>
                <a:cubicBezTo>
                  <a:pt x="46342" y="1251443"/>
                  <a:pt x="159179" y="1364280"/>
                  <a:pt x="298370" y="1364280"/>
                </a:cubicBezTo>
                <a:cubicBezTo>
                  <a:pt x="437561" y="1364280"/>
                  <a:pt x="550398" y="1251443"/>
                  <a:pt x="550398" y="1112252"/>
                </a:cubicBezTo>
                <a:cubicBezTo>
                  <a:pt x="550398" y="973061"/>
                  <a:pt x="437561" y="860224"/>
                  <a:pt x="298370" y="860224"/>
                </a:cubicBezTo>
                <a:close/>
                <a:moveTo>
                  <a:pt x="0" y="0"/>
                </a:moveTo>
                <a:lnTo>
                  <a:pt x="3330568" y="0"/>
                </a:lnTo>
                <a:lnTo>
                  <a:pt x="3330568" y="475254"/>
                </a:lnTo>
                <a:cubicBezTo>
                  <a:pt x="3330568" y="266467"/>
                  <a:pt x="3161313" y="97212"/>
                  <a:pt x="2952526" y="97212"/>
                </a:cubicBezTo>
                <a:cubicBezTo>
                  <a:pt x="2743739" y="97212"/>
                  <a:pt x="2574484" y="266467"/>
                  <a:pt x="2574484" y="475254"/>
                </a:cubicBezTo>
                <a:cubicBezTo>
                  <a:pt x="2574484" y="684041"/>
                  <a:pt x="2743739" y="853296"/>
                  <a:pt x="2952526" y="853296"/>
                </a:cubicBezTo>
                <a:cubicBezTo>
                  <a:pt x="3161313" y="853296"/>
                  <a:pt x="3330568" y="684041"/>
                  <a:pt x="3330568" y="475254"/>
                </a:cubicBezTo>
                <a:lnTo>
                  <a:pt x="3330568" y="3799408"/>
                </a:lnTo>
                <a:lnTo>
                  <a:pt x="0" y="3799408"/>
                </a:lnTo>
                <a:lnTo>
                  <a:pt x="0" y="1928575"/>
                </a:lnTo>
                <a:cubicBezTo>
                  <a:pt x="0" y="1981602"/>
                  <a:pt x="42986" y="2024588"/>
                  <a:pt x="96013" y="2024588"/>
                </a:cubicBezTo>
                <a:lnTo>
                  <a:pt x="480051" y="2024588"/>
                </a:lnTo>
                <a:cubicBezTo>
                  <a:pt x="533078" y="2024588"/>
                  <a:pt x="576064" y="1981602"/>
                  <a:pt x="576064" y="1928575"/>
                </a:cubicBezTo>
                <a:lnTo>
                  <a:pt x="576064" y="1544537"/>
                </a:lnTo>
                <a:cubicBezTo>
                  <a:pt x="576064" y="1491510"/>
                  <a:pt x="533078" y="1448524"/>
                  <a:pt x="480051" y="1448524"/>
                </a:cubicBezTo>
                <a:lnTo>
                  <a:pt x="96013" y="1448524"/>
                </a:lnTo>
                <a:cubicBezTo>
                  <a:pt x="42986" y="1448524"/>
                  <a:pt x="0" y="1491510"/>
                  <a:pt x="0" y="1544537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9697E615-E2B1-4DCD-9040-019B5FF77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192" y="2710427"/>
            <a:ext cx="122413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总输出头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6734264-DC06-4290-8886-348DE41773D9}"/>
              </a:ext>
            </a:extLst>
          </p:cNvPr>
          <p:cNvSpPr/>
          <p:nvPr/>
        </p:nvSpPr>
        <p:spPr>
          <a:xfrm>
            <a:off x="5436096" y="3662039"/>
            <a:ext cx="576064" cy="57606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2657B83-E2E5-45B0-82FE-D9722DFA7748}"/>
              </a:ext>
            </a:extLst>
          </p:cNvPr>
          <p:cNvSpPr/>
          <p:nvPr/>
        </p:nvSpPr>
        <p:spPr>
          <a:xfrm>
            <a:off x="7999575" y="2314645"/>
            <a:ext cx="767089" cy="760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93BE014-1484-4F61-A5A0-2B0C00CB94FE}"/>
              </a:ext>
            </a:extLst>
          </p:cNvPr>
          <p:cNvSpPr/>
          <p:nvPr/>
        </p:nvSpPr>
        <p:spPr>
          <a:xfrm>
            <a:off x="5474974" y="3075175"/>
            <a:ext cx="498308" cy="498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107960F8-405D-42B1-AB3D-B7F35F8B8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4974" y="4488008"/>
            <a:ext cx="104124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平衡头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3">
            <a:extLst>
              <a:ext uri="{FF2B5EF4-FFF2-40B4-BE49-F238E27FC236}">
                <a16:creationId xmlns:a16="http://schemas.microsoft.com/office/drawing/2014/main" id="{BC0ADF6D-CE1A-4899-8585-B0DBB1389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534247"/>
            <a:ext cx="18722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第二节锂电池</a:t>
            </a:r>
            <a:endParaRPr lang="en-US" altLang="zh-CN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3">
            <a:extLst>
              <a:ext uri="{FF2B5EF4-FFF2-40B4-BE49-F238E27FC236}">
                <a16:creationId xmlns:a16="http://schemas.microsoft.com/office/drawing/2014/main" id="{1F7227ED-F930-46BB-BEF2-9D46B4BCB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163832"/>
            <a:ext cx="18722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第一节锂电池</a:t>
            </a: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AFBF5305-A572-4BFA-849C-2EAC7764096B}"/>
              </a:ext>
            </a:extLst>
          </p:cNvPr>
          <p:cNvSpPr/>
          <p:nvPr/>
        </p:nvSpPr>
        <p:spPr>
          <a:xfrm>
            <a:off x="2185392" y="5175594"/>
            <a:ext cx="226368" cy="376586"/>
          </a:xfrm>
          <a:prstGeom prst="leftBrace">
            <a:avLst>
              <a:gd name="adj1" fmla="val 77730"/>
              <a:gd name="adj2" fmla="val 5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ECB6C601-2E99-4D50-B855-05B5982ED7BE}"/>
              </a:ext>
            </a:extLst>
          </p:cNvPr>
          <p:cNvSpPr/>
          <p:nvPr/>
        </p:nvSpPr>
        <p:spPr>
          <a:xfrm>
            <a:off x="2185392" y="5552180"/>
            <a:ext cx="226368" cy="358653"/>
          </a:xfrm>
          <a:prstGeom prst="leftBrace">
            <a:avLst>
              <a:gd name="adj1" fmla="val 77730"/>
              <a:gd name="adj2" fmla="val 50000"/>
            </a:avLst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B6671D4-D39A-4AA0-96BC-558224823CA1}"/>
              </a:ext>
            </a:extLst>
          </p:cNvPr>
          <p:cNvGrpSpPr/>
          <p:nvPr/>
        </p:nvGrpSpPr>
        <p:grpSpPr>
          <a:xfrm>
            <a:off x="2775186" y="2920004"/>
            <a:ext cx="216024" cy="792088"/>
            <a:chOff x="1619672" y="2636912"/>
            <a:chExt cx="216024" cy="792088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72C87A7-F8A0-43FE-8231-0945EB8D36D3}"/>
                </a:ext>
              </a:extLst>
            </p:cNvPr>
            <p:cNvCxnSpPr/>
            <p:nvPr/>
          </p:nvCxnSpPr>
          <p:spPr>
            <a:xfrm>
              <a:off x="1619672" y="2636912"/>
              <a:ext cx="0" cy="792088"/>
            </a:xfrm>
            <a:prstGeom prst="line">
              <a:avLst/>
            </a:prstGeom>
            <a:ln w="7620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17F6FF3-78AF-44DA-9591-7324AF12B092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96" y="2847536"/>
              <a:ext cx="0" cy="370840"/>
            </a:xfrm>
            <a:prstGeom prst="line">
              <a:avLst/>
            </a:prstGeom>
            <a:ln w="76200" cap="rnd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6C39B60-C26A-4405-A209-62EBD0E95C34}"/>
              </a:ext>
            </a:extLst>
          </p:cNvPr>
          <p:cNvGrpSpPr/>
          <p:nvPr/>
        </p:nvGrpSpPr>
        <p:grpSpPr>
          <a:xfrm>
            <a:off x="3523317" y="2920004"/>
            <a:ext cx="216024" cy="792088"/>
            <a:chOff x="1619672" y="2636912"/>
            <a:chExt cx="216024" cy="792088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C1CBDDE-BCEC-4D5A-9E04-DFD3048F6864}"/>
                </a:ext>
              </a:extLst>
            </p:cNvPr>
            <p:cNvCxnSpPr/>
            <p:nvPr/>
          </p:nvCxnSpPr>
          <p:spPr>
            <a:xfrm>
              <a:off x="1619672" y="2636912"/>
              <a:ext cx="0" cy="792088"/>
            </a:xfrm>
            <a:prstGeom prst="line">
              <a:avLst/>
            </a:prstGeom>
            <a:ln w="76200" cap="rnd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D4670067-BA0C-4A17-9D88-45B46B723CF5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96" y="2847536"/>
              <a:ext cx="0" cy="370840"/>
            </a:xfrm>
            <a:prstGeom prst="line">
              <a:avLst/>
            </a:prstGeom>
            <a:ln w="76200" cap="rnd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3C651FA-FC76-42F0-A0EA-0D6675C81554}"/>
              </a:ext>
            </a:extLst>
          </p:cNvPr>
          <p:cNvCxnSpPr>
            <a:cxnSpLocks/>
          </p:cNvCxnSpPr>
          <p:nvPr/>
        </p:nvCxnSpPr>
        <p:spPr>
          <a:xfrm>
            <a:off x="3030426" y="3311035"/>
            <a:ext cx="4595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BBFBD1FC-C071-43F8-AC69-B0EB5BDD3A0F}"/>
              </a:ext>
            </a:extLst>
          </p:cNvPr>
          <p:cNvCxnSpPr>
            <a:cxnSpLocks/>
          </p:cNvCxnSpPr>
          <p:nvPr/>
        </p:nvCxnSpPr>
        <p:spPr>
          <a:xfrm>
            <a:off x="1679161" y="3315798"/>
            <a:ext cx="10559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B56ED16-830B-424E-BCFA-68EEC649B3B9}"/>
              </a:ext>
            </a:extLst>
          </p:cNvPr>
          <p:cNvCxnSpPr>
            <a:cxnSpLocks/>
          </p:cNvCxnSpPr>
          <p:nvPr/>
        </p:nvCxnSpPr>
        <p:spPr>
          <a:xfrm>
            <a:off x="3767247" y="3311035"/>
            <a:ext cx="9521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3">
            <a:extLst>
              <a:ext uri="{FF2B5EF4-FFF2-40B4-BE49-F238E27FC236}">
                <a16:creationId xmlns:a16="http://schemas.microsoft.com/office/drawing/2014/main" id="{BB826A65-9100-4F9D-976D-1ACB84557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9987" y="2752009"/>
            <a:ext cx="3600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3">
            <a:extLst>
              <a:ext uri="{FF2B5EF4-FFF2-40B4-BE49-F238E27FC236}">
                <a16:creationId xmlns:a16="http://schemas.microsoft.com/office/drawing/2014/main" id="{E521278E-E611-4B76-9A7D-87A610F22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1455" y="2710427"/>
            <a:ext cx="36003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DE77E66-5E38-4B83-8120-6C256A1B2217}"/>
              </a:ext>
            </a:extLst>
          </p:cNvPr>
          <p:cNvCxnSpPr>
            <a:cxnSpLocks/>
          </p:cNvCxnSpPr>
          <p:nvPr/>
        </p:nvCxnSpPr>
        <p:spPr>
          <a:xfrm flipV="1">
            <a:off x="1695066" y="2437903"/>
            <a:ext cx="0" cy="18137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FD4B5E2C-0BF3-43B8-A9BB-87964C870BA4}"/>
              </a:ext>
            </a:extLst>
          </p:cNvPr>
          <p:cNvCxnSpPr>
            <a:cxnSpLocks/>
          </p:cNvCxnSpPr>
          <p:nvPr/>
        </p:nvCxnSpPr>
        <p:spPr>
          <a:xfrm flipV="1">
            <a:off x="3260216" y="3312222"/>
            <a:ext cx="0" cy="551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5BCCD71C-064D-4CD6-A910-3D3EFF96F707}"/>
              </a:ext>
            </a:extLst>
          </p:cNvPr>
          <p:cNvCxnSpPr>
            <a:cxnSpLocks/>
          </p:cNvCxnSpPr>
          <p:nvPr/>
        </p:nvCxnSpPr>
        <p:spPr>
          <a:xfrm flipV="1">
            <a:off x="4705540" y="2356544"/>
            <a:ext cx="0" cy="16516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9470AF0F-53A7-4253-94CF-CBA3960A6F23}"/>
              </a:ext>
            </a:extLst>
          </p:cNvPr>
          <p:cNvCxnSpPr>
            <a:cxnSpLocks/>
          </p:cNvCxnSpPr>
          <p:nvPr/>
        </p:nvCxnSpPr>
        <p:spPr>
          <a:xfrm>
            <a:off x="1820319" y="3864156"/>
            <a:ext cx="1458662" cy="44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4A6C1EE6-70ED-4B04-9ACB-182F16A8B8B5}"/>
              </a:ext>
            </a:extLst>
          </p:cNvPr>
          <p:cNvCxnSpPr>
            <a:cxnSpLocks/>
          </p:cNvCxnSpPr>
          <p:nvPr/>
        </p:nvCxnSpPr>
        <p:spPr>
          <a:xfrm>
            <a:off x="1976326" y="4008172"/>
            <a:ext cx="2748074" cy="33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7F5CD16-1B07-4F8F-8899-DAFFEFDB026B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1829730" y="3864158"/>
            <a:ext cx="0" cy="3783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0A0FB4CF-76FF-4BD7-8992-2A38861589A3}"/>
              </a:ext>
            </a:extLst>
          </p:cNvPr>
          <p:cNvCxnSpPr>
            <a:cxnSpLocks/>
          </p:cNvCxnSpPr>
          <p:nvPr/>
        </p:nvCxnSpPr>
        <p:spPr>
          <a:xfrm flipV="1">
            <a:off x="1972780" y="3989346"/>
            <a:ext cx="0" cy="3783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13408636-DA2A-4443-85D6-42CC9869F92A}"/>
              </a:ext>
            </a:extLst>
          </p:cNvPr>
          <p:cNvSpPr/>
          <p:nvPr/>
        </p:nvSpPr>
        <p:spPr>
          <a:xfrm>
            <a:off x="1541698" y="4242468"/>
            <a:ext cx="576064" cy="30530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7096090B-8D8F-4B61-807D-5C219B2444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7" t="44035" r="33059" b="39500"/>
          <a:stretch/>
        </p:blipFill>
        <p:spPr>
          <a:xfrm rot="16200000">
            <a:off x="527663" y="3673691"/>
            <a:ext cx="1012412" cy="773972"/>
          </a:xfrm>
          <a:prstGeom prst="rect">
            <a:avLst/>
          </a:prstGeom>
        </p:spPr>
      </p:pic>
      <p:sp>
        <p:nvSpPr>
          <p:cNvPr id="94" name="文本框 3">
            <a:extLst>
              <a:ext uri="{FF2B5EF4-FFF2-40B4-BE49-F238E27FC236}">
                <a16:creationId xmlns:a16="http://schemas.microsoft.com/office/drawing/2014/main" id="{F5537054-160E-4A5C-8498-FF4256B3C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38" y="4629512"/>
            <a:ext cx="104124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平衡头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9159876-6F08-4119-98DD-E7365F7FC6E9}"/>
              </a:ext>
            </a:extLst>
          </p:cNvPr>
          <p:cNvSpPr/>
          <p:nvPr/>
        </p:nvSpPr>
        <p:spPr>
          <a:xfrm>
            <a:off x="1654780" y="4410678"/>
            <a:ext cx="80572" cy="12440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3D4F9B2-E945-4BD8-BE57-913077862DC2}"/>
              </a:ext>
            </a:extLst>
          </p:cNvPr>
          <p:cNvSpPr/>
          <p:nvPr/>
        </p:nvSpPr>
        <p:spPr>
          <a:xfrm>
            <a:off x="1789444" y="4411450"/>
            <a:ext cx="80572" cy="12440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CF4D5F83-FE91-4CD6-820B-8BB96D8C8CCD}"/>
              </a:ext>
            </a:extLst>
          </p:cNvPr>
          <p:cNvSpPr/>
          <p:nvPr/>
        </p:nvSpPr>
        <p:spPr>
          <a:xfrm>
            <a:off x="1933460" y="4408237"/>
            <a:ext cx="80572" cy="12440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C32EDEB0-02AC-4362-A962-11EF805CEA33}"/>
              </a:ext>
            </a:extLst>
          </p:cNvPr>
          <p:cNvSpPr/>
          <p:nvPr/>
        </p:nvSpPr>
        <p:spPr>
          <a:xfrm>
            <a:off x="1541699" y="2551673"/>
            <a:ext cx="3342446" cy="1538240"/>
          </a:xfrm>
          <a:prstGeom prst="rect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C88006BB-7223-468D-9FB2-2579E1759C42}"/>
              </a:ext>
            </a:extLst>
          </p:cNvPr>
          <p:cNvCxnSpPr>
            <a:cxnSpLocks/>
          </p:cNvCxnSpPr>
          <p:nvPr/>
        </p:nvCxnSpPr>
        <p:spPr>
          <a:xfrm flipH="1">
            <a:off x="1679161" y="2790903"/>
            <a:ext cx="28928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29F35974-99A9-47C8-9EFD-BF5A4D962A59}"/>
              </a:ext>
            </a:extLst>
          </p:cNvPr>
          <p:cNvCxnSpPr>
            <a:cxnSpLocks/>
          </p:cNvCxnSpPr>
          <p:nvPr/>
        </p:nvCxnSpPr>
        <p:spPr>
          <a:xfrm>
            <a:off x="1829730" y="2653927"/>
            <a:ext cx="28758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C34A8DC-EB7A-48A5-AE1F-256B067010C8}"/>
              </a:ext>
            </a:extLst>
          </p:cNvPr>
          <p:cNvCxnSpPr>
            <a:cxnSpLocks/>
          </p:cNvCxnSpPr>
          <p:nvPr/>
        </p:nvCxnSpPr>
        <p:spPr>
          <a:xfrm flipV="1">
            <a:off x="4558916" y="2356545"/>
            <a:ext cx="0" cy="434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59998D2C-AB03-4691-88D3-6C2F4307D5FE}"/>
              </a:ext>
            </a:extLst>
          </p:cNvPr>
          <p:cNvCxnSpPr>
            <a:cxnSpLocks/>
          </p:cNvCxnSpPr>
          <p:nvPr/>
        </p:nvCxnSpPr>
        <p:spPr>
          <a:xfrm flipV="1">
            <a:off x="1829730" y="2437903"/>
            <a:ext cx="0" cy="235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3">
            <a:extLst>
              <a:ext uri="{FF2B5EF4-FFF2-40B4-BE49-F238E27FC236}">
                <a16:creationId xmlns:a16="http://schemas.microsoft.com/office/drawing/2014/main" id="{A1F73FE2-17A9-4553-ACD8-9A06B410D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7688" y="2054873"/>
            <a:ext cx="122413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总输出头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8081CBA-FCEF-4312-B9EC-224F29765D6B}"/>
              </a:ext>
            </a:extLst>
          </p:cNvPr>
          <p:cNvSpPr/>
          <p:nvPr/>
        </p:nvSpPr>
        <p:spPr>
          <a:xfrm>
            <a:off x="1513949" y="1913009"/>
            <a:ext cx="393755" cy="5253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EC90F4D-275D-444A-8CA7-7A02B933E7CE}"/>
              </a:ext>
            </a:extLst>
          </p:cNvPr>
          <p:cNvSpPr/>
          <p:nvPr/>
        </p:nvSpPr>
        <p:spPr>
          <a:xfrm>
            <a:off x="4469896" y="2081342"/>
            <a:ext cx="318128" cy="317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72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锂电池充电器</a:t>
            </a:r>
            <a:endParaRPr lang="en-US" altLang="zh-CN" dirty="0"/>
          </a:p>
          <a:p>
            <a:pPr lvl="1"/>
            <a:r>
              <a:rPr lang="zh-CN" altLang="en-US" dirty="0"/>
              <a:t>用于给下发的锂电池充电</a:t>
            </a:r>
            <a:endParaRPr lang="en-US" altLang="zh-CN" dirty="0"/>
          </a:p>
          <a:p>
            <a:pPr lvl="1"/>
            <a:r>
              <a:rPr lang="zh-CN" altLang="en-US" dirty="0"/>
              <a:t>包含：充电器主体，电源线 </a:t>
            </a:r>
            <a:endParaRPr lang="en-US" altLang="zh-CN" dirty="0"/>
          </a:p>
          <a:p>
            <a:pPr lvl="1"/>
            <a:r>
              <a:rPr lang="zh-CN" altLang="en-US" dirty="0"/>
              <a:t>黑色的部分为充电器主体，注意这并非一个充电宝，他的作用类似手机充电器，因此需要利用电源线接在插座才能给电池充电！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大箱子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A4FD81-E179-495B-8CD4-C6AE89FC88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14549" r="1963" b="5900"/>
          <a:stretch/>
        </p:blipFill>
        <p:spPr>
          <a:xfrm>
            <a:off x="4808661" y="3573017"/>
            <a:ext cx="3736057" cy="2320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F4B589-46AC-4D7C-9495-94373E9ED9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t="18500" r="5901" b="4051"/>
          <a:stretch/>
        </p:blipFill>
        <p:spPr>
          <a:xfrm>
            <a:off x="812423" y="3573016"/>
            <a:ext cx="3522917" cy="23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7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4040528" cy="4862512"/>
          </a:xfrm>
        </p:spPr>
        <p:txBody>
          <a:bodyPr/>
          <a:lstStyle/>
          <a:p>
            <a:r>
              <a:rPr lang="zh-CN" altLang="en-US" dirty="0"/>
              <a:t>锂电池充电器用法</a:t>
            </a:r>
            <a:endParaRPr lang="en-US" altLang="zh-CN" dirty="0"/>
          </a:p>
          <a:p>
            <a:pPr lvl="1"/>
            <a:r>
              <a:rPr lang="zh-CN" altLang="en-US" dirty="0"/>
              <a:t>将锂电池的</a:t>
            </a:r>
            <a:r>
              <a:rPr lang="zh-CN" altLang="en-US" dirty="0">
                <a:solidFill>
                  <a:srgbClr val="FF0000"/>
                </a:solidFill>
              </a:rPr>
              <a:t>平衡头按照正确方向插入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口充电口</a:t>
            </a:r>
            <a:r>
              <a:rPr lang="zh-CN" altLang="en-US" dirty="0"/>
              <a:t>，正常情况下充电器的三个灯会点亮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将电源线接上充电器主体，插入双孔插座</a:t>
            </a:r>
            <a:r>
              <a:rPr lang="zh-CN" altLang="en-US" dirty="0"/>
              <a:t>，</a:t>
            </a:r>
            <a:r>
              <a:rPr lang="en-US" altLang="zh-CN" dirty="0"/>
              <a:t>CELL1</a:t>
            </a:r>
            <a:r>
              <a:rPr lang="zh-CN" altLang="en-US" dirty="0"/>
              <a:t>和</a:t>
            </a:r>
            <a:r>
              <a:rPr lang="en-US" altLang="zh-CN" dirty="0"/>
              <a:t>CELL2</a:t>
            </a:r>
            <a:r>
              <a:rPr lang="zh-CN" altLang="en-US" dirty="0"/>
              <a:t>变为红灯，即代表开始对电池的充电</a:t>
            </a:r>
            <a:endParaRPr lang="en-US" altLang="zh-CN" dirty="0"/>
          </a:p>
          <a:p>
            <a:pPr lvl="1"/>
            <a:r>
              <a:rPr lang="zh-CN" altLang="en-US" dirty="0"/>
              <a:t>当</a:t>
            </a:r>
            <a:r>
              <a:rPr lang="en-US" altLang="zh-CN" dirty="0"/>
              <a:t>CELL1</a:t>
            </a:r>
            <a:r>
              <a:rPr lang="zh-CN" altLang="en-US" dirty="0"/>
              <a:t>和</a:t>
            </a:r>
            <a:r>
              <a:rPr lang="en-US" altLang="zh-CN" dirty="0"/>
              <a:t>CELL2</a:t>
            </a:r>
            <a:r>
              <a:rPr lang="zh-CN" altLang="en-US" dirty="0"/>
              <a:t>的灯由红色变为绿色，代表电池充满</a:t>
            </a:r>
            <a:endParaRPr lang="en-US" altLang="zh-CN" dirty="0"/>
          </a:p>
          <a:p>
            <a:pPr lvl="1"/>
            <a:r>
              <a:rPr lang="zh-CN" altLang="en-US" dirty="0"/>
              <a:t>若发现电池充电多个小时之后依旧没电，请报修！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大箱子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D4B5F2-3F5B-4C1E-B01B-0E8ED54E4A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6" r="8596" b="6695"/>
          <a:stretch/>
        </p:blipFill>
        <p:spPr>
          <a:xfrm>
            <a:off x="4827435" y="997744"/>
            <a:ext cx="3573016" cy="25922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B089C3-9571-4808-B4C3-2A722A1B1D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3"/>
          <a:stretch/>
        </p:blipFill>
        <p:spPr>
          <a:xfrm>
            <a:off x="4827435" y="3861048"/>
            <a:ext cx="3573016" cy="22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5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8229600" cy="4862512"/>
          </a:xfrm>
        </p:spPr>
        <p:txBody>
          <a:bodyPr/>
          <a:lstStyle/>
          <a:p>
            <a:r>
              <a:rPr lang="zh-CN" altLang="en-US" dirty="0"/>
              <a:t>树莓派</a:t>
            </a:r>
            <a:r>
              <a:rPr lang="zh-CN" altLang="en-US" dirty="0">
                <a:solidFill>
                  <a:srgbClr val="FF0000"/>
                </a:solidFill>
              </a:rPr>
              <a:t>（极贵重）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本课程所有实验皆需要的核心处理器</a:t>
            </a:r>
            <a:endParaRPr lang="en-US" altLang="zh-CN" dirty="0"/>
          </a:p>
          <a:p>
            <a:pPr lvl="1"/>
            <a:r>
              <a:rPr lang="zh-CN" altLang="en-US" dirty="0"/>
              <a:t>已带有塑料壳、散热片</a:t>
            </a:r>
            <a:endParaRPr lang="en-US" altLang="zh-CN" dirty="0"/>
          </a:p>
          <a:p>
            <a:pPr lvl="1"/>
            <a:r>
              <a:rPr lang="zh-CN" altLang="en-US" dirty="0"/>
              <a:t>请勿拆开塑料壳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大箱子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E3E784-BB75-42A8-A385-0BAC555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14" t="19551" r="12988" b="11150"/>
          <a:stretch/>
        </p:blipFill>
        <p:spPr>
          <a:xfrm rot="16200000">
            <a:off x="1156637" y="3254496"/>
            <a:ext cx="3424273" cy="23541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CEC599-7939-496D-BD1C-9DED0E1ED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03548" y="3316531"/>
            <a:ext cx="346529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9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457200" y="997744"/>
            <a:ext cx="4114800" cy="4862512"/>
          </a:xfrm>
        </p:spPr>
        <p:txBody>
          <a:bodyPr/>
          <a:lstStyle/>
          <a:p>
            <a:r>
              <a:rPr lang="en-US" altLang="zh-CN" dirty="0"/>
              <a:t>USB A </a:t>
            </a:r>
            <a:r>
              <a:rPr lang="zh-CN" altLang="en-US" dirty="0"/>
              <a:t>转 </a:t>
            </a:r>
            <a:r>
              <a:rPr lang="en-US" altLang="zh-CN" dirty="0"/>
              <a:t>USB C</a:t>
            </a:r>
            <a:r>
              <a:rPr lang="zh-CN" altLang="en-US" dirty="0"/>
              <a:t>电源线</a:t>
            </a:r>
            <a:endParaRPr lang="en-US" altLang="zh-CN" dirty="0"/>
          </a:p>
          <a:p>
            <a:pPr lvl="1"/>
            <a:r>
              <a:rPr lang="zh-CN" altLang="en-US" dirty="0"/>
              <a:t>即日常称呼的“安卓手机充电线”或者“</a:t>
            </a:r>
            <a:r>
              <a:rPr lang="en-US" altLang="zh-CN" dirty="0" err="1"/>
              <a:t>TypeC</a:t>
            </a:r>
            <a:r>
              <a:rPr lang="zh-CN" altLang="en-US" dirty="0"/>
              <a:t>充电线”</a:t>
            </a:r>
            <a:endParaRPr lang="en-US" altLang="zh-CN" dirty="0"/>
          </a:p>
          <a:p>
            <a:pPr lvl="1"/>
            <a:r>
              <a:rPr lang="zh-CN" altLang="en-US" dirty="0"/>
              <a:t>插电脑</a:t>
            </a:r>
            <a:r>
              <a:rPr lang="en-US" altLang="zh-CN" dirty="0"/>
              <a:t>/</a:t>
            </a:r>
            <a:r>
              <a:rPr lang="zh-CN" altLang="en-US" dirty="0"/>
              <a:t>充电器的一端为</a:t>
            </a:r>
            <a:r>
              <a:rPr lang="en-US" altLang="zh-CN" dirty="0"/>
              <a:t>USB </a:t>
            </a:r>
            <a:r>
              <a:rPr lang="en-US" altLang="zh-CN" dirty="0" err="1"/>
              <a:t>TypeA</a:t>
            </a:r>
            <a:r>
              <a:rPr lang="en-US" altLang="zh-CN" dirty="0"/>
              <a:t> </a:t>
            </a:r>
            <a:r>
              <a:rPr lang="zh-CN" altLang="en-US" dirty="0"/>
              <a:t>接头，插树莓派</a:t>
            </a:r>
            <a:r>
              <a:rPr lang="en-US" altLang="zh-CN" dirty="0"/>
              <a:t>/</a:t>
            </a:r>
            <a:r>
              <a:rPr lang="zh-CN" altLang="en-US" dirty="0"/>
              <a:t>手机充电口的一端为</a:t>
            </a:r>
            <a:r>
              <a:rPr lang="en-US" altLang="zh-CN" dirty="0"/>
              <a:t>USB </a:t>
            </a:r>
            <a:r>
              <a:rPr lang="en-US" altLang="zh-CN" dirty="0" err="1"/>
              <a:t>TypeC</a:t>
            </a:r>
            <a:r>
              <a:rPr lang="en-US" altLang="zh-CN" dirty="0"/>
              <a:t> </a:t>
            </a:r>
            <a:r>
              <a:rPr lang="zh-CN" altLang="en-US" dirty="0"/>
              <a:t>接头 </a:t>
            </a:r>
            <a:endParaRPr lang="en-US" altLang="zh-CN" dirty="0"/>
          </a:p>
          <a:p>
            <a:pPr lvl="1"/>
            <a:r>
              <a:rPr lang="zh-CN" altLang="en-US" dirty="0"/>
              <a:t>可以作为数据线和供电线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USB</a:t>
            </a:r>
            <a:r>
              <a:rPr lang="zh-CN" altLang="en-US" dirty="0"/>
              <a:t>电源适配器</a:t>
            </a:r>
            <a:endParaRPr lang="en-US" altLang="zh-CN" dirty="0"/>
          </a:p>
          <a:p>
            <a:pPr lvl="1"/>
            <a:r>
              <a:rPr lang="zh-CN" altLang="en-US" dirty="0"/>
              <a:t>即日常称呼的“充电头”</a:t>
            </a:r>
            <a:endParaRPr lang="en-US" altLang="zh-CN" dirty="0"/>
          </a:p>
        </p:txBody>
      </p:sp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大箱子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9732EF-D5C8-4432-A40F-3B719708E0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6412" r="19288" b="27950"/>
          <a:stretch/>
        </p:blipFill>
        <p:spPr>
          <a:xfrm>
            <a:off x="4718344" y="997744"/>
            <a:ext cx="3865991" cy="24681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02C595-2860-4A11-9765-030F5914E5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16412" r="7704" b="5901"/>
          <a:stretch/>
        </p:blipFill>
        <p:spPr>
          <a:xfrm>
            <a:off x="4718344" y="3645024"/>
            <a:ext cx="3865991" cy="24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44288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48396</TotalTime>
  <Words>1685</Words>
  <Application>Microsoft Office PowerPoint</Application>
  <PresentationFormat>全屏显示(4:3)</PresentationFormat>
  <Paragraphs>201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Arial</vt:lpstr>
      <vt:lpstr>Garamond</vt:lpstr>
      <vt:lpstr>Times New Roman</vt:lpstr>
      <vt:lpstr>Wingdings</vt:lpstr>
      <vt:lpstr>Edge</vt:lpstr>
      <vt:lpstr>器材介绍</vt:lpstr>
      <vt:lpstr>器材总览</vt:lpstr>
      <vt:lpstr>大箱子</vt:lpstr>
      <vt:lpstr>大箱子</vt:lpstr>
      <vt:lpstr>大箱子</vt:lpstr>
      <vt:lpstr>大箱子</vt:lpstr>
      <vt:lpstr>大箱子</vt:lpstr>
      <vt:lpstr>大箱子</vt:lpstr>
      <vt:lpstr>大箱子</vt:lpstr>
      <vt:lpstr>大箱子</vt:lpstr>
      <vt:lpstr>大箱子</vt:lpstr>
      <vt:lpstr>大箱子</vt:lpstr>
      <vt:lpstr>大箱子</vt:lpstr>
      <vt:lpstr>小盒子</vt:lpstr>
      <vt:lpstr>小盒子</vt:lpstr>
      <vt:lpstr>小盒子</vt:lpstr>
      <vt:lpstr>小盒子</vt:lpstr>
      <vt:lpstr>小盒子</vt:lpstr>
      <vt:lpstr>小盒子</vt:lpstr>
      <vt:lpstr>小盒子</vt:lpstr>
      <vt:lpstr>小盒子</vt:lpstr>
      <vt:lpstr>小盒子</vt:lpstr>
      <vt:lpstr>小盒子</vt:lpstr>
      <vt:lpstr>小盒子</vt:lpstr>
      <vt:lpstr>小盒子-小自封袋</vt:lpstr>
      <vt:lpstr>小盒子-小自封袋</vt:lpstr>
      <vt:lpstr>其他器材</vt:lpstr>
      <vt:lpstr>其他器材</vt:lpstr>
      <vt:lpstr>其他器材</vt:lpstr>
      <vt:lpstr>其他器材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Ruikang Li</dc:creator>
  <cp:lastModifiedBy>黄 Maxwell</cp:lastModifiedBy>
  <cp:revision>945</cp:revision>
  <dcterms:created xsi:type="dcterms:W3CDTF">1601-01-01T00:00:00Z</dcterms:created>
  <dcterms:modified xsi:type="dcterms:W3CDTF">2023-04-03T08:11:50Z</dcterms:modified>
</cp:coreProperties>
</file>